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9" r:id="rId4"/>
  </p:sldMasterIdLst>
  <p:notesMasterIdLst>
    <p:notesMasterId r:id="rId12"/>
  </p:notesMasterIdLst>
  <p:handoutMasterIdLst>
    <p:handoutMasterId r:id="rId13"/>
  </p:handoutMasterIdLst>
  <p:sldIdLst>
    <p:sldId id="2145708292" r:id="rId5"/>
    <p:sldId id="1352" r:id="rId6"/>
    <p:sldId id="1112" r:id="rId7"/>
    <p:sldId id="825" r:id="rId8"/>
    <p:sldId id="2145708283" r:id="rId9"/>
    <p:sldId id="2145708284" r:id="rId10"/>
    <p:sldId id="1103"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73E6A-C562-2E8F-AB2E-36CF2CC4CB43}" name="Tom Coleman-Haynes" initials="TCH" userId="Tom Coleman-Haynes" providerId="None"/>
  <p188:author id="{22AE0279-544D-3D7A-B819-9C133E6180C0}" name="Guest User" initials="GU" userId="S::urn:spo:anon#69593b742a457a197859df540c59b88cc62c3f96bce1e701a9fb6b6abc4dbcaa::"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71413D82-31CA-FCC6-6538-D63CEEBA9C3D}" name="Susan Montgomery" initials="SM" userId="e6e415be2107f65b" providerId="Windows Live"/>
  <p188:author id="{C7669399-CBEC-E3B7-27C4-27F0218BECA7}" name="Guest User" initials="GU" userId="S::urn:spo:anon#aa203dcd9963cc12e3f89c4613b9a9e77a1cbbcc190e411ba201ed5264dc585a::" providerId="AD"/>
  <p188:author id="{0F1856C8-F57A-9F3E-84F0-70A0EB23FFF5}" name="Guest User" initials="GU" userId="S::urn:spo:anon#7030134245bd16b84066394ad1b9db803ecc38bc2b3977094f04c623831eb07d::" providerId="AD"/>
  <p188:author id="{261EB2C8-27FD-A859-CA0D-ADB62167BE41}" name="Tom Coleman-Haynes" initials="TC" userId="S::tom@ncsct.co.uk::feac02dd-ca1d-495d-907d-e6674be69fc7" providerId="AD"/>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A9E"/>
    <a:srgbClr val="DAF2F3"/>
    <a:srgbClr val="BFBFBF"/>
    <a:srgbClr val="FF2F92"/>
    <a:srgbClr val="00A3DC"/>
    <a:srgbClr val="DAF2F4"/>
    <a:srgbClr val="8B6DAD"/>
    <a:srgbClr val="008489"/>
    <a:srgbClr val="CBEFF0"/>
    <a:srgbClr val="E7F8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DC00DF-9FEC-41D5-AE64-824769CF9B07}" v="9" dt="2024-03-04T13:30:00.9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519" autoAdjust="0"/>
    <p:restoredTop sz="86408" autoAdjust="0"/>
  </p:normalViewPr>
  <p:slideViewPr>
    <p:cSldViewPr snapToGrid="0">
      <p:cViewPr varScale="1">
        <p:scale>
          <a:sx n="62" d="100"/>
          <a:sy n="62" d="100"/>
        </p:scale>
        <p:origin x="78" y="822"/>
      </p:cViewPr>
      <p:guideLst>
        <p:guide orient="horz" pos="2160"/>
        <p:guide pos="2880"/>
        <p:guide orient="horz" pos="3113"/>
      </p:guideLst>
    </p:cSldViewPr>
  </p:slideViewPr>
  <p:outlineViewPr>
    <p:cViewPr>
      <p:scale>
        <a:sx n="33" d="100"/>
        <a:sy n="33" d="100"/>
      </p:scale>
      <p:origin x="0" y="-24552"/>
    </p:cViewPr>
  </p:outlin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BBDC00DF-9FEC-41D5-AE64-824769CF9B07}"/>
    <pc:docChg chg="modSld">
      <pc:chgData name="Tom Coleman-Haynes" userId="feac02dd-ca1d-495d-907d-e6674be69fc7" providerId="ADAL" clId="{BBDC00DF-9FEC-41D5-AE64-824769CF9B07}" dt="2024-03-04T13:30:00.980" v="8" actId="20577"/>
      <pc:docMkLst>
        <pc:docMk/>
      </pc:docMkLst>
      <pc:sldChg chg="modSp">
        <pc:chgData name="Tom Coleman-Haynes" userId="feac02dd-ca1d-495d-907d-e6674be69fc7" providerId="ADAL" clId="{BBDC00DF-9FEC-41D5-AE64-824769CF9B07}" dt="2024-03-04T13:30:00.980" v="8" actId="20577"/>
        <pc:sldMkLst>
          <pc:docMk/>
          <pc:sldMk cId="1859226396" sldId="1112"/>
        </pc:sldMkLst>
        <pc:spChg chg="mod">
          <ac:chgData name="Tom Coleman-Haynes" userId="feac02dd-ca1d-495d-907d-e6674be69fc7" providerId="ADAL" clId="{BBDC00DF-9FEC-41D5-AE64-824769CF9B07}" dt="2024-03-04T13:30:00.980" v="8" actId="20577"/>
          <ac:spMkLst>
            <pc:docMk/>
            <pc:sldMk cId="1859226396" sldId="1112"/>
            <ac:spMk id="4" creationId="{CDFC6C0C-7127-E919-5AB1-6D9D317BD82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3/4/2024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panose="020B0604020202020204" pitchFamily="34" charset="0"/>
                <a:cs typeface="Arial" panose="020B0604020202020204" pitchFamily="34" charset="0"/>
              </a:rPr>
              <a:t>Engaging patients in treatment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25141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a:latin typeface="Arial" panose="020B0604020202020204" pitchFamily="34" charset="0"/>
                <a:cs typeface="Arial" panose="020B0604020202020204" pitchFamily="34" charset="0"/>
              </a:rPr>
              <a:t>Day 1, Handout 2 – Best practices for tobacco treatment in people with SMI</a:t>
            </a:r>
          </a:p>
          <a:p>
            <a:endParaRPr lang="en-US" b="1"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Throughout the two days we will see slides like this that will highlight key best practice points. These points have been collated through review of the research regarding supporting people with SMI to stop smoking and consultation with academic and clinical experts.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CA" sz="1200" b="1" baseline="0" dirty="0">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latin typeface="Arial" panose="020B0604020202020204" pitchFamily="34" charset="0"/>
                <a:cs typeface="Arial" panose="020B0604020202020204" pitchFamily="34" charset="0"/>
              </a:rPr>
              <a:t>One of the key best practices for patients with SMI is flexible, patient-centered support.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We can expect the journey to becoming a non-smoker to take time and have set-backs. Being prepared to deliver individually-tailored support, including how frequently patients are seen and for how long, is particularly helpful when working with patients with SMI. In general, SMI patients benefit from more frequent contacts and support over an extended period. </a:t>
            </a:r>
          </a:p>
          <a:p>
            <a:endParaRPr lang="en-US" dirty="0">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Offering flexibility in terms of where and how support is delivered is also important. The SCIMTAR project found home visits helped, as those with SMI often forget appointments and home visits meant the sessions often went ahead. Being able to engage family and friends with the patient’s quit attempt and offer suggestions about modifying the patient’s home environment or behaviour in that environment were facilitated by these visits.</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Stopping will often occur at slower pace. While the first choice for stopping should be an abrupt quit, where a date is selected after which the individual will not smoke, many SMI patients benefit from the option to start by cutting down on their smoking first. The Cut Down and Then Stop (CDTS) option should be a standard offer for patients with SMI who don’t feel they can quit in one go.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Having the patient’s needs guide you will be key for anyone who smokes but particularly so for people with SMI. This includes having a good understanding of the patient’s mental health diagnosis and how treatment or your own your approach to support may need to be tailored to best meet their needs.</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531529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chemeClr val="bg1"/>
                </a:solidFill>
                <a:effectLst/>
                <a:latin typeface="Arial" panose="020B0604020202020204" pitchFamily="34" charset="0"/>
                <a:cs typeface="Arial" panose="020B0604020202020204" pitchFamily="34" charset="0"/>
              </a:rPr>
              <a:t>Best practices for SMI, Day 1, Handout 2</a:t>
            </a:r>
          </a:p>
          <a:p>
            <a:endParaRPr lang="en-US" sz="1200" b="1"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Understanding best practices for tailoring support for people with SMI can be important.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In your participant pack you will find a useful handout which summarises best practices for tailoring tobacco treatment for people with SMI which can be used as a reference. Throughout the training we will be discussing the practical aspects of how these best practices can be used as part of the support you provide to patients.</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r>
              <a:rPr lang="en-US" sz="1200" b="0" i="0" kern="1200" dirty="0">
                <a:solidFill>
                  <a:schemeClr val="tx1"/>
                </a:solidFill>
                <a:effectLst/>
                <a:latin typeface="Arial" panose="020B0604020202020204" pitchFamily="34" charset="0"/>
                <a:ea typeface="Geneva" pitchFamily="-109" charset="0"/>
                <a:cs typeface="Arial" panose="020B0604020202020204" pitchFamily="34" charset="0"/>
              </a:rPr>
              <a:t>It's important that we give all people who smoke access to the best treatment and a choice of treatment. </a:t>
            </a:r>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Be prepared for this to be a journey that takes time and one that will have setbacks. </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480290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CA" dirty="0">
                <a:latin typeface="Arial" panose="020B0604020202020204" pitchFamily="34" charset="0"/>
                <a:cs typeface="Arial" panose="020B0604020202020204" pitchFamily="34" charset="0"/>
              </a:rPr>
              <a:t>While the ultimate goal is to support patients with stopping smoking, it can be helpful to view this as a journey with a series of goals. </a:t>
            </a:r>
          </a:p>
          <a:p>
            <a:r>
              <a:rPr lang="en-CA" dirty="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en-CA" b="1" dirty="0">
                <a:latin typeface="Arial" panose="020B0604020202020204" pitchFamily="34" charset="0"/>
                <a:cs typeface="Arial" panose="020B0604020202020204" pitchFamily="34" charset="0"/>
              </a:rPr>
              <a:t>Goal 1</a:t>
            </a:r>
            <a:r>
              <a:rPr lang="en-CA" dirty="0">
                <a:latin typeface="Arial" panose="020B0604020202020204" pitchFamily="34" charset="0"/>
                <a:cs typeface="Arial" panose="020B0604020202020204" pitchFamily="34" charset="0"/>
              </a:rPr>
              <a:t>. For most people recently admitted to a mental health hospital, the initial short-term goal is being able to cope with / survive a period of forced abstinence. This involves the </a:t>
            </a:r>
            <a:r>
              <a:rPr lang="en-CA" b="1" dirty="0">
                <a:latin typeface="Arial" panose="020B0604020202020204" pitchFamily="34" charset="0"/>
                <a:cs typeface="Arial" panose="020B0604020202020204" pitchFamily="34" charset="0"/>
              </a:rPr>
              <a:t>early management of withdrawal</a:t>
            </a:r>
            <a:r>
              <a:rPr lang="en-CA" dirty="0">
                <a:latin typeface="Arial" panose="020B0604020202020204" pitchFamily="34" charset="0"/>
                <a:cs typeface="Arial" panose="020B0604020202020204" pitchFamily="34" charset="0"/>
              </a:rPr>
              <a:t>. A longer-term/ultimate goal would be stopping, but this is rarely on patients minds when they have so many other crises or problems on their plate.</a:t>
            </a:r>
          </a:p>
          <a:p>
            <a:endParaRPr lang="en-CA"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sz="1200" b="1" i="0" kern="1200" dirty="0">
                <a:solidFill>
                  <a:schemeClr val="tx1"/>
                </a:solidFill>
                <a:effectLst/>
                <a:latin typeface="Arial" panose="020B0604020202020204" pitchFamily="34" charset="0"/>
                <a:cs typeface="Arial" panose="020B0604020202020204" pitchFamily="34" charset="0"/>
              </a:rPr>
              <a:t>Goal 2 </a:t>
            </a:r>
            <a:r>
              <a:rPr lang="en-CA" sz="1200" b="0" i="0" kern="1200" dirty="0">
                <a:solidFill>
                  <a:schemeClr val="tx1"/>
                </a:solidFill>
                <a:effectLst/>
                <a:latin typeface="Arial" panose="020B0604020202020204" pitchFamily="34" charset="0"/>
                <a:cs typeface="Arial" panose="020B0604020202020204" pitchFamily="34" charset="0"/>
              </a:rPr>
              <a:t>is</a:t>
            </a:r>
            <a:r>
              <a:rPr lang="en-CA" sz="1200" b="1" i="0" kern="1200" dirty="0">
                <a:solidFill>
                  <a:schemeClr val="tx1"/>
                </a:solidFill>
                <a:effectLst/>
                <a:latin typeface="Arial" panose="020B0604020202020204" pitchFamily="34" charset="0"/>
                <a:cs typeface="Arial" panose="020B0604020202020204" pitchFamily="34" charset="0"/>
              </a:rPr>
              <a:t> engagement in treatment.</a:t>
            </a:r>
            <a:r>
              <a:rPr lang="en-CA" sz="1200" b="0" i="0" kern="1200" dirty="0">
                <a:solidFill>
                  <a:schemeClr val="tx1"/>
                </a:solidFill>
                <a:effectLst/>
                <a:latin typeface="Arial" panose="020B0604020202020204" pitchFamily="34" charset="0"/>
                <a:cs typeface="Arial" panose="020B0604020202020204" pitchFamily="34" charset="0"/>
              </a:rPr>
              <a:t> </a:t>
            </a:r>
          </a:p>
          <a:p>
            <a:r>
              <a:rPr lang="en-CA" sz="1200" b="0" i="0" kern="1200" dirty="0">
                <a:solidFill>
                  <a:schemeClr val="tx1"/>
                </a:solidFill>
                <a:effectLst/>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en-CA" sz="1200" b="1" i="0" kern="1200" dirty="0">
                <a:solidFill>
                  <a:schemeClr val="tx1"/>
                </a:solidFill>
                <a:effectLst/>
                <a:latin typeface="Arial" panose="020B0604020202020204" pitchFamily="34" charset="0"/>
                <a:cs typeface="Arial" panose="020B0604020202020204" pitchFamily="34" charset="0"/>
              </a:rPr>
              <a:t>Goal 3 </a:t>
            </a:r>
            <a:r>
              <a:rPr lang="en-CA" sz="1200" b="0" i="0" kern="1200" dirty="0">
                <a:solidFill>
                  <a:schemeClr val="tx1"/>
                </a:solidFill>
                <a:effectLst/>
                <a:latin typeface="Arial" panose="020B0604020202020204" pitchFamily="34" charset="0"/>
                <a:cs typeface="Arial" panose="020B0604020202020204" pitchFamily="34" charset="0"/>
              </a:rPr>
              <a:t>is</a:t>
            </a:r>
            <a:r>
              <a:rPr lang="en-CA" sz="1200" b="1" i="0" kern="1200" dirty="0">
                <a:solidFill>
                  <a:schemeClr val="tx1"/>
                </a:solidFill>
                <a:effectLst/>
                <a:latin typeface="Arial" panose="020B0604020202020204" pitchFamily="34" charset="0"/>
                <a:cs typeface="Arial" panose="020B0604020202020204" pitchFamily="34" charset="0"/>
              </a:rPr>
              <a:t> retention in treatment.</a:t>
            </a:r>
            <a:r>
              <a:rPr lang="en-CA" sz="1200" b="0" i="0" kern="1200" dirty="0">
                <a:solidFill>
                  <a:schemeClr val="tx1"/>
                </a:solidFill>
                <a:effectLst/>
                <a:latin typeface="Arial" panose="020B0604020202020204" pitchFamily="34" charset="0"/>
                <a:cs typeface="Arial" panose="020B0604020202020204" pitchFamily="34" charset="0"/>
              </a:rPr>
              <a:t> Patients often take considerable time to move towards complete cessation. Building rapport while offering CDTS options helps to maintain engagement.</a:t>
            </a:r>
          </a:p>
          <a:p>
            <a:r>
              <a:rPr lang="en-CA" sz="1200" b="0" i="0" kern="1200" dirty="0">
                <a:solidFill>
                  <a:schemeClr val="tx1"/>
                </a:solidFill>
                <a:effectLst/>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r>
              <a:rPr lang="en-CA" sz="1200" b="1" i="0" kern="1200" dirty="0">
                <a:solidFill>
                  <a:schemeClr val="tx1"/>
                </a:solidFill>
                <a:effectLst/>
                <a:latin typeface="Arial" panose="020B0604020202020204" pitchFamily="34" charset="0"/>
                <a:cs typeface="Arial" panose="020B0604020202020204" pitchFamily="34" charset="0"/>
              </a:rPr>
              <a:t>Goal 4 </a:t>
            </a:r>
            <a:r>
              <a:rPr lang="en-CA" sz="1200" b="0" i="0" kern="1200" dirty="0">
                <a:solidFill>
                  <a:schemeClr val="tx1"/>
                </a:solidFill>
                <a:effectLst/>
                <a:latin typeface="Arial" panose="020B0604020202020204" pitchFamily="34" charset="0"/>
                <a:cs typeface="Arial" panose="020B0604020202020204" pitchFamily="34" charset="0"/>
              </a:rPr>
              <a:t>is</a:t>
            </a:r>
            <a:r>
              <a:rPr lang="en-CA" sz="1200" b="1" i="0" kern="1200" dirty="0">
                <a:solidFill>
                  <a:schemeClr val="tx1"/>
                </a:solidFill>
                <a:effectLst/>
                <a:latin typeface="Arial" panose="020B0604020202020204" pitchFamily="34" charset="0"/>
                <a:cs typeface="Arial" panose="020B0604020202020204" pitchFamily="34" charset="0"/>
              </a:rPr>
              <a:t> stopping and providing extended relapse prevention </a:t>
            </a:r>
            <a:r>
              <a:rPr lang="en-CA" sz="1200" b="0" i="0" kern="1200" dirty="0">
                <a:solidFill>
                  <a:schemeClr val="tx1"/>
                </a:solidFill>
                <a:effectLst/>
                <a:latin typeface="Arial" panose="020B0604020202020204" pitchFamily="34" charset="0"/>
                <a:cs typeface="Arial" panose="020B0604020202020204" pitchFamily="34" charset="0"/>
              </a:rPr>
              <a:t> A high proportion of patients will be highly dependent, so offering extra NRT (double patching and a second and even third NRT product) and a vaping option may be especially helpful. More often than not, people with SMI will need extended behavioural support and medication and ongoing relapse prevention (i.e. preventing a return to regular smoking). Services should be encouraged to see this as standard care for this patient group. </a:t>
            </a:r>
            <a:r>
              <a:rPr lang="en-CA" dirty="0">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CA" sz="1200" b="0" i="0" kern="1200" dirty="0">
                <a:solidFill>
                  <a:schemeClr val="tx1"/>
                </a:solidFill>
                <a:effectLst/>
                <a:latin typeface="Arial" panose="020B0604020202020204" pitchFamily="34" charset="0"/>
                <a:cs typeface="Arial" panose="020B0604020202020204" pitchFamily="34" charset="0"/>
              </a:rPr>
              <a:t> </a:t>
            </a:r>
          </a:p>
          <a:p>
            <a:r>
              <a:rPr lang="en-CA" sz="1200" b="0" i="0" kern="1200" dirty="0">
                <a:solidFill>
                  <a:schemeClr val="tx1"/>
                </a:solidFill>
                <a:effectLst/>
                <a:latin typeface="Arial" panose="020B0604020202020204" pitchFamily="34" charset="0"/>
                <a:cs typeface="Arial" panose="020B0604020202020204" pitchFamily="34" charset="0"/>
              </a:rPr>
              <a:t>Exacerbation of underlying psychiatric illness as well as the standard pitfalls that cause relapse may result in the resumption of smoking and the return of patients to Goal 2. It is best not to view this as failure but as a normal part of the process of acquiring the skills of smoking cessation that will make the patient so good at stopping that eventually this will stop happening.</a:t>
            </a:r>
          </a:p>
          <a:p>
            <a:r>
              <a:rPr lang="en-CA" sz="1200" b="1" i="0" kern="1200" dirty="0">
                <a:solidFill>
                  <a:schemeClr val="tx1"/>
                </a:solidFill>
                <a:effectLst/>
                <a:latin typeface="Arial" panose="020B0604020202020204" pitchFamily="34" charset="0"/>
                <a:cs typeface="Arial" panose="020B0604020202020204" pitchFamily="34" charset="0"/>
              </a:rPr>
              <a:t> </a:t>
            </a:r>
            <a:endParaRPr lang="en-CA" sz="1200" b="0" i="0" kern="1200" dirty="0">
              <a:solidFill>
                <a:schemeClr val="tx1"/>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3143041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anose="020B0604020202020204" pitchFamily="34" charset="0"/>
                <a:cs typeface="Arial" panose="020B0604020202020204" pitchFamily="34" charset="0"/>
              </a:rPr>
              <a:t>The inpatient care bundle include specialist assess and treatment plan throughout the patients admission to hospital. The care bundle is the responsibility of the tobacco dependence team to deliver.  This will include a initial consult in which an assessment is completed and treatment plan developed. It is best practice for this initial contact to occur within 24 hours of admission. However it is understood that some patients may benefit from early contact, and also that some patients may not be stable enough to be seem in the first 24 hours after admission.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172661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pc="0" dirty="0">
                <a:latin typeface="Arial" panose="020B0604020202020204" pitchFamily="34" charset="0"/>
                <a:cs typeface="Arial" panose="020B0604020202020204" pitchFamily="34" charset="0"/>
              </a:rPr>
              <a:t>There are five elements included in the initial assessment and treatment plan. We will take a quick look at these five elements now and on Day 2 will spend additional time on delivering the Inpatient Treatment Bundle.  </a:t>
            </a:r>
          </a:p>
          <a:p>
            <a:endParaRPr lang="en-US" b="1" spc="0" dirty="0">
              <a:latin typeface="Arial" panose="020B0604020202020204" pitchFamily="34" charset="0"/>
              <a:cs typeface="Arial" panose="020B0604020202020204" pitchFamily="34" charset="0"/>
            </a:endParaRPr>
          </a:p>
          <a:p>
            <a:pPr marL="228600" indent="-228600">
              <a:buAutoNum type="arabicPeriod"/>
            </a:pPr>
            <a:r>
              <a:rPr lang="en-US" sz="1200" b="1" i="0" spc="0" dirty="0">
                <a:latin typeface="Arial" panose="020B0604020202020204" pitchFamily="34" charset="0"/>
                <a:cs typeface="Arial" panose="020B0604020202020204" pitchFamily="34" charset="0"/>
              </a:rPr>
              <a:t>Establish rapport and learn about how patient has been managing their abstinence</a:t>
            </a:r>
            <a:endParaRPr lang="en-US" spc="0" dirty="0">
              <a:latin typeface="Arial" panose="020B0604020202020204" pitchFamily="34" charset="0"/>
              <a:cs typeface="Arial" panose="020B0604020202020204" pitchFamily="34" charset="0"/>
            </a:endParaRPr>
          </a:p>
          <a:p>
            <a:pPr marL="228600" indent="-228600">
              <a:buFont typeface="+mj-lt"/>
              <a:buAutoNum type="arabicPeriod"/>
            </a:pPr>
            <a:endParaRPr lang="en-US" sz="1200" b="1" i="0" spc="0" dirty="0">
              <a:latin typeface="Arial" panose="020B0604020202020204" pitchFamily="34" charset="0"/>
              <a:cs typeface="Arial" panose="020B0604020202020204" pitchFamily="34" charset="0"/>
            </a:endParaRPr>
          </a:p>
          <a:p>
            <a:pPr marL="228600" indent="-228600">
              <a:buFont typeface="+mj-lt"/>
              <a:buAutoNum type="arabicPeriod"/>
            </a:pPr>
            <a:r>
              <a:rPr lang="en-US" sz="1200" b="1" i="0" spc="0" dirty="0">
                <a:latin typeface="Arial" panose="020B0604020202020204" pitchFamily="34" charset="0"/>
                <a:cs typeface="Arial" panose="020B0604020202020204" pitchFamily="34" charset="0"/>
              </a:rPr>
              <a:t>Provide personalised advice and inform about available support </a:t>
            </a:r>
          </a:p>
          <a:p>
            <a:pPr marL="228600" indent="-228600">
              <a:buFont typeface="+mj-lt"/>
              <a:buAutoNum type="arabicPeriod"/>
            </a:pPr>
            <a:endParaRPr lang="en-US" sz="1200" b="1" i="0" spc="0" dirty="0">
              <a:latin typeface="Arial" panose="020B0604020202020204" pitchFamily="34" charset="0"/>
              <a:cs typeface="Arial" panose="020B0604020202020204" pitchFamily="34" charset="0"/>
            </a:endParaRPr>
          </a:p>
          <a:p>
            <a:pPr marL="228600" indent="-228600">
              <a:buFont typeface="+mj-lt"/>
              <a:buAutoNum type="arabicPeriod"/>
            </a:pPr>
            <a:r>
              <a:rPr lang="en-US" sz="1200" b="1" i="0" spc="0" dirty="0">
                <a:latin typeface="Arial" panose="020B0604020202020204" pitchFamily="34" charset="0"/>
                <a:cs typeface="Arial" panose="020B0604020202020204" pitchFamily="34" charset="0"/>
              </a:rPr>
              <a:t>Conduct assessment</a:t>
            </a:r>
          </a:p>
          <a:p>
            <a:pPr marL="742950" lvl="1" indent="-285750">
              <a:lnSpc>
                <a:spcPts val="2000"/>
              </a:lnSpc>
              <a:spcBef>
                <a:spcPts val="0"/>
              </a:spcBef>
              <a:spcAft>
                <a:spcPts val="0"/>
              </a:spcAft>
              <a:buClr>
                <a:srgbClr val="F79644"/>
              </a:buClr>
              <a:buFont typeface="Arial" panose="020B0604020202020204" pitchFamily="34" charset="0"/>
              <a:buChar char="•"/>
              <a:tabLst>
                <a:tab pos="1285875" algn="l"/>
              </a:tabLst>
            </a:pPr>
            <a:r>
              <a:rPr lang="en-CA" sz="1200" i="0" spc="0" baseline="0" dirty="0">
                <a:latin typeface="Arial" panose="020B0604020202020204" pitchFamily="34" charset="0"/>
                <a:cs typeface="Arial" panose="020B0604020202020204" pitchFamily="34" charset="0"/>
              </a:rPr>
              <a:t>Assess</a:t>
            </a:r>
            <a:r>
              <a:rPr lang="en-US" sz="1200" i="0" spc="0" baseline="0" dirty="0">
                <a:latin typeface="Arial" panose="020B0604020202020204" pitchFamily="34" charset="0"/>
                <a:cs typeface="Arial" panose="020B0604020202020204" pitchFamily="34" charset="0"/>
              </a:rPr>
              <a:t> level of tobacco dependence</a:t>
            </a:r>
          </a:p>
          <a:p>
            <a:pPr marL="742950" lvl="1" indent="-285750">
              <a:lnSpc>
                <a:spcPts val="2000"/>
              </a:lnSpc>
              <a:spcBef>
                <a:spcPts val="0"/>
              </a:spcBef>
              <a:spcAft>
                <a:spcPts val="0"/>
              </a:spcAft>
              <a:buClr>
                <a:srgbClr val="F79644"/>
              </a:buClr>
              <a:buFont typeface="Arial" panose="020B0604020202020204" pitchFamily="34" charset="0"/>
              <a:buChar char="•"/>
              <a:tabLst>
                <a:tab pos="1285875" algn="l"/>
              </a:tabLst>
            </a:pPr>
            <a:r>
              <a:rPr lang="en-US" sz="1200" i="0" spc="0" baseline="0" dirty="0">
                <a:latin typeface="Arial" panose="020B0604020202020204" pitchFamily="34" charset="0"/>
                <a:cs typeface="Arial" panose="020B0604020202020204" pitchFamily="34" charset="0"/>
              </a:rPr>
              <a:t>Assess withdrawal symptoms and urges to smoke</a:t>
            </a:r>
          </a:p>
          <a:p>
            <a:pPr marL="742950" lvl="1" indent="-285750">
              <a:lnSpc>
                <a:spcPts val="2000"/>
              </a:lnSpc>
              <a:spcBef>
                <a:spcPts val="0"/>
              </a:spcBef>
              <a:spcAft>
                <a:spcPts val="0"/>
              </a:spcAft>
              <a:buClr>
                <a:srgbClr val="F79644"/>
              </a:buClr>
              <a:buFont typeface="Arial" panose="020B0604020202020204" pitchFamily="34" charset="0"/>
              <a:buChar char="•"/>
              <a:tabLst>
                <a:tab pos="1285875" algn="l"/>
              </a:tabLst>
            </a:pPr>
            <a:r>
              <a:rPr lang="en-US" sz="1200" i="0" spc="0" baseline="0" dirty="0">
                <a:latin typeface="Arial" panose="020B0604020202020204" pitchFamily="34" charset="0"/>
                <a:cs typeface="Arial" panose="020B0604020202020204" pitchFamily="34" charset="0"/>
              </a:rPr>
              <a:t>Assess the use of treatment (frequency, correct technique)</a:t>
            </a:r>
          </a:p>
          <a:p>
            <a:endParaRPr lang="en-US" sz="1200" b="1" i="0" spc="0" dirty="0">
              <a:effectLst/>
              <a:latin typeface="Arial" panose="020B0604020202020204" pitchFamily="34" charset="0"/>
              <a:cs typeface="Arial" panose="020B0604020202020204" pitchFamily="34" charset="0"/>
            </a:endParaRPr>
          </a:p>
          <a:p>
            <a:pPr marL="228600" indent="-228600">
              <a:buFont typeface="+mj-lt"/>
              <a:buAutoNum type="arabicPeriod" startAt="4"/>
            </a:pPr>
            <a:r>
              <a:rPr lang="en-CA" b="1" i="0" spc="0" dirty="0">
                <a:effectLst/>
                <a:latin typeface="Arial" panose="020B0604020202020204" pitchFamily="34" charset="0"/>
                <a:cs typeface="Arial" panose="020B0604020202020204" pitchFamily="34" charset="0"/>
              </a:rPr>
              <a:t>Agree to treatment plan and provide specialist support during hospital stay</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Advise on importance of tobacco dependence aids and instructions for use</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Adjust NRT (as needed) and/or consider use of nicotine vapes/analogues</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Advise on managing urges to smoke and identify personal coping strategies</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Explain and conduct carbon monoxide testing</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Discuss patient’s smokefree goal/plan during and beyond hospital admission</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Provide brief motivational intervention for patients (as appropriate)</a:t>
            </a:r>
            <a:endParaRPr lang="en-CA" sz="1200" b="0" i="0" spc="0" dirty="0">
              <a:effectLst/>
              <a:latin typeface="Arial" panose="020B0604020202020204" pitchFamily="34" charset="0"/>
              <a:cs typeface="Arial" panose="020B0604020202020204" pitchFamily="34" charset="0"/>
            </a:endParaRPr>
          </a:p>
          <a:p>
            <a:endParaRPr lang="en-CA" sz="1200" b="0" i="0" spc="0" dirty="0">
              <a:effectLst/>
              <a:latin typeface="Arial" panose="020B0604020202020204" pitchFamily="34" charset="0"/>
              <a:cs typeface="Arial" panose="020B0604020202020204" pitchFamily="34" charset="0"/>
            </a:endParaRPr>
          </a:p>
          <a:p>
            <a:pPr marL="228600" indent="-228600">
              <a:buFont typeface="+mj-lt"/>
              <a:buAutoNum type="arabicPeriod" startAt="5"/>
            </a:pPr>
            <a:r>
              <a:rPr lang="en-CA" b="1" i="0" spc="0" dirty="0">
                <a:effectLst/>
                <a:latin typeface="Arial" panose="020B0604020202020204" pitchFamily="34" charset="0"/>
                <a:cs typeface="Arial" panose="020B0604020202020204" pitchFamily="34" charset="0"/>
              </a:rPr>
              <a:t>Provide summary, agree to next follow-up, and prompt commitment</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Address any questions or concerns</a:t>
            </a:r>
          </a:p>
          <a:p>
            <a:pPr marL="628650" lvl="1" indent="-171450">
              <a:buFont typeface="Arial" panose="020B0604020202020204" pitchFamily="34" charset="0"/>
              <a:buChar char="•"/>
            </a:pPr>
            <a:r>
              <a:rPr lang="en-CA" i="0" spc="0" dirty="0">
                <a:effectLst/>
                <a:latin typeface="Arial" panose="020B0604020202020204" pitchFamily="34" charset="0"/>
                <a:cs typeface="Arial" panose="020B0604020202020204" pitchFamily="34" charset="0"/>
              </a:rPr>
              <a:t>Prompt commitment from patient for staying smokefree or harm reduction goals</a:t>
            </a:r>
          </a:p>
          <a:p>
            <a:endParaRPr lang="en-US" sz="1200" b="1" spc="0" dirty="0">
              <a:latin typeface="Arial" panose="020B0604020202020204" pitchFamily="34" charset="0"/>
              <a:cs typeface="Arial" panose="020B0604020202020204" pitchFamily="34" charset="0"/>
            </a:endParaRPr>
          </a:p>
          <a:p>
            <a:endParaRPr lang="en-US" spc="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2A2382-4541-B845-B6D5-E8B5A330E247}" type="slidenum">
              <a:rPr kumimoji="0" lang="en-US" sz="1200" b="0" i="0" u="none" strike="noStrike" kern="1200" cap="none" spc="0" normalizeH="0" baseline="0" noProof="0" smtClean="0">
                <a:ln>
                  <a:noFill/>
                </a:ln>
                <a:solidFill>
                  <a:prstClr val="black"/>
                </a:solidFill>
                <a:effectLst/>
                <a:uLnTx/>
                <a:uFillTx/>
                <a:latin typeface="Century Gothic" panose="020B0502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09992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CB33A-A85B-E4E9-1C2A-AE08F522B2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36B2F7-72BD-C611-0826-E406516A98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37702F-F0B3-2504-B6BA-0FF77EE106C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F9C426B-C118-259F-79EC-0842163D7049}"/>
              </a:ext>
            </a:extLst>
          </p:cNvPr>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5004485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674828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279725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4058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1891551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4113677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630149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873137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NHSE Inpatient Training – Needs assessment and scoping</a:t>
            </a:r>
            <a:endParaRPr lang="en-US" dirty="0"/>
          </a:p>
        </p:txBody>
      </p:sp>
    </p:spTree>
    <p:extLst>
      <p:ext uri="{BB962C8B-B14F-4D97-AF65-F5344CB8AC3E}">
        <p14:creationId xmlns:p14="http://schemas.microsoft.com/office/powerpoint/2010/main" val="1727474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16423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3908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ight 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824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2264878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642226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582193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964644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178156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5627455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570895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250515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90572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1282566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0653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780737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2424510513"/>
      </p:ext>
    </p:extLst>
  </p:cSld>
  <p:clrMapOvr>
    <a:masterClrMapping/>
  </p:clrMapOvr>
  <p:extLst>
    <p:ext uri="{DCECCB84-F9BA-43D5-87BE-67443E8EF086}">
      <p15:sldGuideLst xmlns:p15="http://schemas.microsoft.com/office/powerpoint/2012/main">
        <p15:guide id="1" orient="horz" pos="867">
          <p15:clr>
            <a:srgbClr val="FBAE40"/>
          </p15:clr>
        </p15:guide>
        <p15:guide id="2" orient="horz" pos="411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95520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Inpatient Tobacco Dependency Treatment Training</a:t>
            </a:r>
          </a:p>
        </p:txBody>
      </p:sp>
    </p:spTree>
    <p:extLst>
      <p:ext uri="{BB962C8B-B14F-4D97-AF65-F5344CB8AC3E}">
        <p14:creationId xmlns:p14="http://schemas.microsoft.com/office/powerpoint/2010/main" val="63287036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24.sv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2.jpe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19E287-332B-B432-C540-1FBEA7C91B8E}"/>
              </a:ext>
            </a:extLst>
          </p:cNvPr>
          <p:cNvSpPr>
            <a:spLocks noGrp="1"/>
          </p:cNvSpPr>
          <p:nvPr>
            <p:ph type="body" sz="quarter" idx="10"/>
          </p:nvPr>
        </p:nvSpPr>
        <p:spPr/>
        <p:txBody>
          <a:bodyPr/>
          <a:lstStyle/>
          <a:p>
            <a:r>
              <a:rPr lang="en-US" b="1" dirty="0">
                <a:solidFill>
                  <a:schemeClr val="bg2"/>
                </a:solidFill>
              </a:rPr>
              <a:t>Engaging patients in treatment </a:t>
            </a:r>
          </a:p>
          <a:p>
            <a:r>
              <a:rPr lang="en-US" b="0" dirty="0">
                <a:solidFill>
                  <a:schemeClr val="bg2"/>
                </a:solidFill>
              </a:rPr>
              <a:t>Specialist assessment and treatment plan</a:t>
            </a:r>
          </a:p>
          <a:p>
            <a:endParaRPr lang="en-GB" dirty="0"/>
          </a:p>
        </p:txBody>
      </p:sp>
    </p:spTree>
    <p:extLst>
      <p:ext uri="{BB962C8B-B14F-4D97-AF65-F5344CB8AC3E}">
        <p14:creationId xmlns:p14="http://schemas.microsoft.com/office/powerpoint/2010/main" val="3599328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4C7561-C957-C879-D955-EA824476E553}"/>
              </a:ext>
            </a:extLst>
          </p:cNvPr>
          <p:cNvSpPr/>
          <p:nvPr/>
        </p:nvSpPr>
        <p:spPr bwMode="auto">
          <a:xfrm>
            <a:off x="1890" y="0"/>
            <a:ext cx="9144000" cy="683904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sp>
        <p:nvSpPr>
          <p:cNvPr id="16" name="Title 1">
            <a:extLst>
              <a:ext uri="{FF2B5EF4-FFF2-40B4-BE49-F238E27FC236}">
                <a16:creationId xmlns:a16="http://schemas.microsoft.com/office/drawing/2014/main" id="{746F9B01-E0D9-A18E-5FE9-B8A602E2FF68}"/>
              </a:ext>
            </a:extLst>
          </p:cNvPr>
          <p:cNvSpPr txBox="1">
            <a:spLocks/>
          </p:cNvSpPr>
          <p:nvPr/>
        </p:nvSpPr>
        <p:spPr bwMode="auto">
          <a:xfrm>
            <a:off x="699589" y="399782"/>
            <a:ext cx="7200900" cy="50256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55600" indent="-355600" algn="l" defTabSz="457200" rtl="0" eaLnBrk="0" fontAlgn="base" hangingPunct="0">
              <a:spcBef>
                <a:spcPct val="0"/>
              </a:spcBef>
              <a:spcAft>
                <a:spcPct val="0"/>
              </a:spcAft>
              <a:defRPr sz="2400" b="0" i="0" kern="1200">
                <a:solidFill>
                  <a:srgbClr val="00D5D9"/>
                </a:solidFill>
                <a:effectLst>
                  <a:outerShdw blurRad="254000" dist="38100" dir="5400000" algn="ctr" rotWithShape="0">
                    <a:srgbClr val="000000">
                      <a:alpha val="25000"/>
                    </a:srgbClr>
                  </a:outerShdw>
                </a:effectLst>
                <a:latin typeface="Century Gothic" panose="020B0502020202020204" pitchFamily="34" charset="0"/>
                <a:ea typeface="Geneva" pitchFamily="-109" charset="0"/>
                <a:cs typeface="Century Gothic" panose="020B0502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a:defRPr/>
            </a:pPr>
            <a:r>
              <a:rPr kumimoji="0" lang="en-US" sz="2400" b="1" i="0" u="none" strike="noStrike" kern="1200" cap="none" spc="0" normalizeH="0" baseline="0" noProof="0" dirty="0">
                <a:ln>
                  <a:noFill/>
                </a:ln>
                <a:solidFill>
                  <a:schemeClr val="accent5"/>
                </a:solidFill>
                <a:effectLst/>
                <a:uLnTx/>
                <a:uFillTx/>
                <a:latin typeface="Arial" panose="020B0604020202020204"/>
              </a:rPr>
              <a:t>BEST PRACTICES FOR SMI</a:t>
            </a:r>
            <a:r>
              <a:rPr lang="en-US" b="1" dirty="0">
                <a:solidFill>
                  <a:schemeClr val="accent5"/>
                </a:solidFill>
                <a:effectLst/>
                <a:latin typeface="Arial" panose="020B0604020202020204"/>
              </a:rPr>
              <a:t> </a:t>
            </a:r>
            <a:endParaRPr lang="en-US" sz="2400" b="1" i="0" u="none" strike="noStrike" kern="1200" cap="none" spc="0" normalizeH="0" baseline="0" noProof="0" dirty="0">
              <a:ln>
                <a:noFill/>
              </a:ln>
              <a:solidFill>
                <a:schemeClr val="accent5"/>
              </a:solidFill>
              <a:effectLst/>
              <a:uLnTx/>
              <a:uFillTx/>
              <a:latin typeface="Arial" panose="020B0604020202020204"/>
            </a:endParaRPr>
          </a:p>
        </p:txBody>
      </p:sp>
      <p:grpSp>
        <p:nvGrpSpPr>
          <p:cNvPr id="12" name="triangle">
            <a:extLst>
              <a:ext uri="{FF2B5EF4-FFF2-40B4-BE49-F238E27FC236}">
                <a16:creationId xmlns:a16="http://schemas.microsoft.com/office/drawing/2014/main" id="{FE9C02D5-3645-2F40-6844-8C1E52647AB8}"/>
              </a:ext>
            </a:extLst>
          </p:cNvPr>
          <p:cNvGrpSpPr/>
          <p:nvPr/>
        </p:nvGrpSpPr>
        <p:grpSpPr>
          <a:xfrm rot="2700000">
            <a:off x="7237746" y="-59291"/>
            <a:ext cx="1910821" cy="1947663"/>
            <a:chOff x="6983483" y="332469"/>
            <a:chExt cx="1910821" cy="1947663"/>
          </a:xfrm>
        </p:grpSpPr>
        <p:sp>
          <p:nvSpPr>
            <p:cNvPr id="13" name="Right Triangle 12">
              <a:extLst>
                <a:ext uri="{FF2B5EF4-FFF2-40B4-BE49-F238E27FC236}">
                  <a16:creationId xmlns:a16="http://schemas.microsoft.com/office/drawing/2014/main" id="{1F18337F-03BB-65F8-3DAE-461FDAB3D0E5}"/>
                </a:ext>
              </a:extLst>
            </p:cNvPr>
            <p:cNvSpPr/>
            <p:nvPr/>
          </p:nvSpPr>
          <p:spPr bwMode="auto">
            <a:xfrm rot="8100000">
              <a:off x="6983483" y="378046"/>
              <a:ext cx="1902086" cy="1902086"/>
            </a:xfrm>
            <a:prstGeom prst="rtTriangle">
              <a:avLst/>
            </a:prstGeom>
            <a:solidFill>
              <a:schemeClr val="accent5"/>
            </a:solidFill>
            <a:ln w="9525">
              <a:noFill/>
              <a:miter lim="800000"/>
              <a:headEnd/>
              <a:tailEnd/>
            </a:ln>
            <a:effectLst>
              <a:outerShdw blurRad="317500" dist="76200" dir="5400000" algn="ctr" rotWithShape="0">
                <a:srgbClr val="000000">
                  <a:alpha val="20000"/>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sp>
          <p:nvSpPr>
            <p:cNvPr id="14" name="Text Placeholder 3">
              <a:extLst>
                <a:ext uri="{FF2B5EF4-FFF2-40B4-BE49-F238E27FC236}">
                  <a16:creationId xmlns:a16="http://schemas.microsoft.com/office/drawing/2014/main" id="{A6B23844-88FA-3202-37DA-458CEFD4BC1D}"/>
                </a:ext>
              </a:extLst>
            </p:cNvPr>
            <p:cNvSpPr txBox="1">
              <a:spLocks/>
            </p:cNvSpPr>
            <p:nvPr/>
          </p:nvSpPr>
          <p:spPr>
            <a:xfrm>
              <a:off x="6985991" y="332469"/>
              <a:ext cx="1908313" cy="998172"/>
            </a:xfrm>
            <a:prstGeom prst="rect">
              <a:avLst/>
            </a:prstGeom>
          </p:spPr>
          <p:txBody>
            <a:bodyPr tIns="0" bIns="0" anchor="ct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000"/>
                </a:lnSpc>
                <a:spcBef>
                  <a:spcPts val="0"/>
                </a:spcBef>
                <a:spcAft>
                  <a:spcPts val="0"/>
                </a:spcAft>
                <a:buClr>
                  <a:srgbClr val="00D5D9"/>
                </a:buClr>
                <a:buSzPct val="120000"/>
                <a:buFont typeface="Lucida Grande" panose="020B0600040502020204" pitchFamily="34" charset="0"/>
                <a:buNone/>
                <a:tabLst/>
                <a:defRPr/>
              </a:pPr>
              <a:r>
                <a:rPr kumimoji="0" lang="en-US" sz="1900" b="1" i="0" u="none" strike="noStrike" kern="1200" cap="none" spc="0" normalizeH="0" baseline="0" noProof="0" dirty="0">
                  <a:ln>
                    <a:noFill/>
                  </a:ln>
                  <a:solidFill>
                    <a:srgbClr val="FFFFFF"/>
                  </a:solidFill>
                  <a:effectLst/>
                  <a:uLnTx/>
                  <a:uFillTx/>
                  <a:latin typeface="Century Gothic" panose="020B0502020202020204" pitchFamily="34" charset="0"/>
                </a:rPr>
                <a:t>BEST</a:t>
              </a:r>
            </a:p>
            <a:p>
              <a:pPr marL="0" marR="0" lvl="0" indent="0" algn="ctr" defTabSz="457200" rtl="0" eaLnBrk="0" fontAlgn="base" latinLnBrk="0" hangingPunct="0">
                <a:lnSpc>
                  <a:spcPts val="2000"/>
                </a:lnSpc>
                <a:spcBef>
                  <a:spcPts val="0"/>
                </a:spcBef>
                <a:spcAft>
                  <a:spcPts val="0"/>
                </a:spcAft>
                <a:buClr>
                  <a:srgbClr val="00D5D9"/>
                </a:buClr>
                <a:buSzPct val="120000"/>
                <a:buFont typeface="Lucida Grande" panose="020B0600040502020204" pitchFamily="34" charset="0"/>
                <a:buNone/>
                <a:tabLst/>
                <a:defRPr/>
              </a:pPr>
              <a:r>
                <a:rPr kumimoji="0" lang="en-US" sz="1900" b="1" i="0" u="none" strike="noStrike" kern="1200" cap="none" spc="0" normalizeH="0" baseline="0" noProof="0" dirty="0">
                  <a:ln>
                    <a:noFill/>
                  </a:ln>
                  <a:solidFill>
                    <a:srgbClr val="FFFFFF"/>
                  </a:solidFill>
                  <a:effectLst/>
                  <a:uLnTx/>
                  <a:uFillTx/>
                  <a:latin typeface="Century Gothic" panose="020B0502020202020204" pitchFamily="34" charset="0"/>
                </a:rPr>
                <a:t>PRACTICES</a:t>
              </a:r>
            </a:p>
          </p:txBody>
        </p:sp>
      </p:grpSp>
      <p:sp>
        <p:nvSpPr>
          <p:cNvPr id="8" name="Footer Placeholder 3">
            <a:extLst>
              <a:ext uri="{FF2B5EF4-FFF2-40B4-BE49-F238E27FC236}">
                <a16:creationId xmlns:a16="http://schemas.microsoft.com/office/drawing/2014/main" id="{F076B356-8FA7-4693-DDF5-01A520771E4A}"/>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marL="0" marR="0" lvl="0" indent="0" algn="l" defTabSz="457200" rtl="0" eaLnBrk="1" fontAlgn="base" latinLnBrk="0" hangingPunct="1">
              <a:lnSpc>
                <a:spcPct val="100000"/>
              </a:lnSpc>
              <a:spcBef>
                <a:spcPct val="0"/>
              </a:spcBef>
              <a:spcAft>
                <a:spcPts val="600"/>
              </a:spcAft>
              <a:buClrTx/>
              <a:buSzTx/>
              <a:buFontTx/>
              <a:buNone/>
              <a:tabLst/>
              <a:defRPr/>
            </a:pPr>
            <a:r>
              <a:rPr kumimoji="0" lang="en-US" sz="1000" b="0" i="1" u="none" strike="noStrike" kern="1200" cap="none" spc="0" normalizeH="0" baseline="0" noProof="0" dirty="0">
                <a:ln>
                  <a:noFill/>
                </a:ln>
                <a:solidFill>
                  <a:srgbClr val="005EB8"/>
                </a:solidFill>
                <a:effectLst/>
                <a:uLnTx/>
                <a:uFillTx/>
                <a:latin typeface="Century Gothic" panose="020B0502020202020204" pitchFamily="34" charset="0"/>
              </a:rPr>
              <a:t>Inpatient Tobacco Dependence Treatment Training Programme</a:t>
            </a:r>
          </a:p>
        </p:txBody>
      </p:sp>
      <p:pic>
        <p:nvPicPr>
          <p:cNvPr id="3" name="Picture 2">
            <a:extLst>
              <a:ext uri="{FF2B5EF4-FFF2-40B4-BE49-F238E27FC236}">
                <a16:creationId xmlns:a16="http://schemas.microsoft.com/office/drawing/2014/main" id="{9337124A-4DFB-B91B-0A9B-C65D568FF2AD}"/>
              </a:ext>
            </a:extLst>
          </p:cNvPr>
          <p:cNvPicPr>
            <a:picLocks noChangeAspect="1"/>
          </p:cNvPicPr>
          <p:nvPr/>
        </p:nvPicPr>
        <p:blipFill>
          <a:blip r:embed="rId3"/>
          <a:srcRect/>
          <a:stretch/>
        </p:blipFill>
        <p:spPr>
          <a:xfrm>
            <a:off x="603348" y="2168492"/>
            <a:ext cx="814012" cy="820960"/>
          </a:xfrm>
          <a:prstGeom prst="rect">
            <a:avLst/>
          </a:prstGeom>
          <a:effectLst>
            <a:outerShdw blurRad="254000" dist="63500" dir="5400000" algn="ctr" rotWithShape="0">
              <a:srgbClr val="000000">
                <a:alpha val="20000"/>
              </a:srgbClr>
            </a:outerShdw>
          </a:effectLst>
        </p:spPr>
      </p:pic>
      <p:sp>
        <p:nvSpPr>
          <p:cNvPr id="4" name="Text Placeholder 2">
            <a:extLst>
              <a:ext uri="{FF2B5EF4-FFF2-40B4-BE49-F238E27FC236}">
                <a16:creationId xmlns:a16="http://schemas.microsoft.com/office/drawing/2014/main" id="{027F3AA3-C2B5-24E3-0C4C-EAAE00F8AD01}"/>
              </a:ext>
            </a:extLst>
          </p:cNvPr>
          <p:cNvSpPr txBox="1">
            <a:spLocks/>
          </p:cNvSpPr>
          <p:nvPr/>
        </p:nvSpPr>
        <p:spPr bwMode="auto">
          <a:xfrm>
            <a:off x="1664963" y="2167413"/>
            <a:ext cx="7465140" cy="777591"/>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lnSpc>
                <a:spcPts val="1800"/>
              </a:lnSpc>
              <a:spcBef>
                <a:spcPts val="0"/>
              </a:spcBef>
              <a:spcAft>
                <a:spcPts val="200"/>
              </a:spcAft>
              <a:buClr>
                <a:srgbClr val="00B0F0"/>
              </a:buClr>
              <a:tabLst>
                <a:tab pos="309563" algn="l"/>
              </a:tabLst>
            </a:pPr>
            <a:r>
              <a:rPr lang="en-US" b="1" dirty="0">
                <a:solidFill>
                  <a:schemeClr val="accent1"/>
                </a:solidFill>
                <a:latin typeface="Arial"/>
              </a:rPr>
              <a:t>Longer lead in time, slower pace of stopping, and harm reduction</a:t>
            </a:r>
          </a:p>
          <a:p>
            <a:pPr marL="0" indent="0">
              <a:lnSpc>
                <a:spcPts val="1800"/>
              </a:lnSpc>
              <a:spcBef>
                <a:spcPts val="0"/>
              </a:spcBef>
              <a:spcAft>
                <a:spcPts val="200"/>
              </a:spcAft>
              <a:buClr>
                <a:srgbClr val="00B0F0"/>
              </a:buClr>
              <a:buNone/>
              <a:tabLst>
                <a:tab pos="309563" algn="l"/>
              </a:tabLst>
            </a:pPr>
            <a:r>
              <a:rPr lang="en-US" sz="1500" dirty="0"/>
              <a:t>‘Cut Down and Then Stop’, progressive goals, engaging in treatment</a:t>
            </a:r>
            <a:endParaRPr lang="en-US" sz="1500" dirty="0">
              <a:solidFill>
                <a:schemeClr val="accent1"/>
              </a:solidFill>
            </a:endParaRPr>
          </a:p>
        </p:txBody>
      </p:sp>
      <p:pic>
        <p:nvPicPr>
          <p:cNvPr id="9" name="Picture 8">
            <a:extLst>
              <a:ext uri="{FF2B5EF4-FFF2-40B4-BE49-F238E27FC236}">
                <a16:creationId xmlns:a16="http://schemas.microsoft.com/office/drawing/2014/main" id="{ABC3FA16-7056-D619-3FFC-BF8C66EFEF8A}"/>
              </a:ext>
            </a:extLst>
          </p:cNvPr>
          <p:cNvPicPr>
            <a:picLocks noChangeAspect="1"/>
          </p:cNvPicPr>
          <p:nvPr/>
        </p:nvPicPr>
        <p:blipFill>
          <a:blip r:embed="rId4"/>
          <a:srcRect/>
          <a:stretch/>
        </p:blipFill>
        <p:spPr>
          <a:xfrm>
            <a:off x="610296" y="4175867"/>
            <a:ext cx="807063" cy="800115"/>
          </a:xfrm>
          <a:prstGeom prst="rect">
            <a:avLst/>
          </a:prstGeom>
          <a:effectLst>
            <a:outerShdw blurRad="254000" dist="63500" dir="5400000" algn="ctr" rotWithShape="0">
              <a:srgbClr val="000000">
                <a:alpha val="20000"/>
              </a:srgbClr>
            </a:outerShdw>
          </a:effectLst>
        </p:spPr>
      </p:pic>
      <p:sp>
        <p:nvSpPr>
          <p:cNvPr id="10" name="Text Placeholder 2">
            <a:extLst>
              <a:ext uri="{FF2B5EF4-FFF2-40B4-BE49-F238E27FC236}">
                <a16:creationId xmlns:a16="http://schemas.microsoft.com/office/drawing/2014/main" id="{1A87DBCC-5AE0-96EB-4F7F-C0910DAC8394}"/>
              </a:ext>
            </a:extLst>
          </p:cNvPr>
          <p:cNvSpPr txBox="1">
            <a:spLocks/>
          </p:cNvSpPr>
          <p:nvPr/>
        </p:nvSpPr>
        <p:spPr bwMode="auto">
          <a:xfrm>
            <a:off x="1642838" y="4285481"/>
            <a:ext cx="7465140" cy="777591"/>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lnSpc>
                <a:spcPts val="1800"/>
              </a:lnSpc>
              <a:spcBef>
                <a:spcPts val="0"/>
              </a:spcBef>
              <a:spcAft>
                <a:spcPts val="200"/>
              </a:spcAft>
              <a:buClr>
                <a:srgbClr val="00B0F0"/>
              </a:buClr>
              <a:tabLst>
                <a:tab pos="309563" algn="l"/>
              </a:tabLst>
            </a:pPr>
            <a:r>
              <a:rPr lang="en-US" b="1" dirty="0">
                <a:solidFill>
                  <a:schemeClr val="accent1"/>
                </a:solidFill>
                <a:latin typeface="Arial"/>
              </a:rPr>
              <a:t>Expect set-backs, maintain engagement</a:t>
            </a:r>
            <a:endParaRPr lang="en-US" sz="1500" dirty="0">
              <a:solidFill>
                <a:schemeClr val="accent1"/>
              </a:solidFill>
              <a:latin typeface="Arial"/>
            </a:endParaRPr>
          </a:p>
          <a:p>
            <a:pPr>
              <a:lnSpc>
                <a:spcPts val="1800"/>
              </a:lnSpc>
              <a:spcBef>
                <a:spcPts val="0"/>
              </a:spcBef>
              <a:spcAft>
                <a:spcPts val="200"/>
              </a:spcAft>
              <a:buClr>
                <a:srgbClr val="00B0F0"/>
              </a:buClr>
              <a:tabLst>
                <a:tab pos="309563" algn="l"/>
              </a:tabLst>
            </a:pPr>
            <a:r>
              <a:rPr lang="en-US" sz="1600" dirty="0">
                <a:latin typeface="Arial"/>
              </a:rPr>
              <a:t>Flexibility with relapse, "breaks" (start and stop)</a:t>
            </a:r>
          </a:p>
          <a:p>
            <a:pPr>
              <a:lnSpc>
                <a:spcPts val="1800"/>
              </a:lnSpc>
              <a:spcBef>
                <a:spcPts val="0"/>
              </a:spcBef>
              <a:spcAft>
                <a:spcPts val="200"/>
              </a:spcAft>
              <a:tabLst>
                <a:tab pos="309563" algn="l"/>
              </a:tabLst>
            </a:pPr>
            <a:endParaRPr lang="en-US" sz="1500" dirty="0">
              <a:solidFill>
                <a:srgbClr val="414141"/>
              </a:solidFill>
              <a:latin typeface="Arial"/>
            </a:endParaRPr>
          </a:p>
        </p:txBody>
      </p:sp>
      <p:pic>
        <p:nvPicPr>
          <p:cNvPr id="17" name="Picture 16">
            <a:extLst>
              <a:ext uri="{FF2B5EF4-FFF2-40B4-BE49-F238E27FC236}">
                <a16:creationId xmlns:a16="http://schemas.microsoft.com/office/drawing/2014/main" id="{3FF0A41B-26BB-82C9-2AB1-57DAA6D8C12E}"/>
              </a:ext>
            </a:extLst>
          </p:cNvPr>
          <p:cNvPicPr>
            <a:picLocks noChangeAspect="1"/>
          </p:cNvPicPr>
          <p:nvPr/>
        </p:nvPicPr>
        <p:blipFill>
          <a:blip r:embed="rId5"/>
          <a:srcRect/>
          <a:stretch/>
        </p:blipFill>
        <p:spPr>
          <a:xfrm>
            <a:off x="609352" y="5074317"/>
            <a:ext cx="807064" cy="814012"/>
          </a:xfrm>
          <a:prstGeom prst="rect">
            <a:avLst/>
          </a:prstGeom>
          <a:effectLst>
            <a:outerShdw blurRad="254000" dist="63500" dir="5400000" algn="ctr" rotWithShape="0">
              <a:srgbClr val="000000">
                <a:alpha val="20000"/>
              </a:srgbClr>
            </a:outerShdw>
          </a:effectLst>
        </p:spPr>
      </p:pic>
      <p:sp>
        <p:nvSpPr>
          <p:cNvPr id="18" name="Text Placeholder 2">
            <a:extLst>
              <a:ext uri="{FF2B5EF4-FFF2-40B4-BE49-F238E27FC236}">
                <a16:creationId xmlns:a16="http://schemas.microsoft.com/office/drawing/2014/main" id="{0F0DCB66-A40A-BD56-5B87-C70C6B7CF273}"/>
              </a:ext>
            </a:extLst>
          </p:cNvPr>
          <p:cNvSpPr txBox="1">
            <a:spLocks/>
          </p:cNvSpPr>
          <p:nvPr/>
        </p:nvSpPr>
        <p:spPr bwMode="auto">
          <a:xfrm>
            <a:off x="1601149" y="1476711"/>
            <a:ext cx="7465140" cy="777591"/>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lnSpc>
                <a:spcPts val="1800"/>
              </a:lnSpc>
              <a:spcBef>
                <a:spcPts val="0"/>
              </a:spcBef>
              <a:spcAft>
                <a:spcPts val="200"/>
              </a:spcAft>
              <a:buClr>
                <a:srgbClr val="00B0F0"/>
              </a:buClr>
              <a:tabLst>
                <a:tab pos="309563" algn="l"/>
              </a:tabLst>
            </a:pPr>
            <a:r>
              <a:rPr lang="en-US" b="1" dirty="0">
                <a:solidFill>
                  <a:schemeClr val="accent1"/>
                </a:solidFill>
                <a:latin typeface="Arial"/>
              </a:rPr>
              <a:t>Support from trained practitioner</a:t>
            </a:r>
            <a:endParaRPr lang="en-US" sz="1500" b="1" spc="-30" dirty="0">
              <a:solidFill>
                <a:schemeClr val="accent1"/>
              </a:solidFill>
            </a:endParaRPr>
          </a:p>
          <a:p>
            <a:pPr>
              <a:lnSpc>
                <a:spcPts val="1800"/>
              </a:lnSpc>
              <a:spcBef>
                <a:spcPts val="0"/>
              </a:spcBef>
              <a:spcAft>
                <a:spcPts val="200"/>
              </a:spcAft>
              <a:buClr>
                <a:srgbClr val="00B0F0"/>
              </a:buClr>
              <a:tabLst>
                <a:tab pos="309563" algn="l"/>
              </a:tabLst>
            </a:pPr>
            <a:r>
              <a:rPr lang="en-US" sz="1600" dirty="0">
                <a:latin typeface="Arial"/>
              </a:rPr>
              <a:t>More frequent contacts and extended support</a:t>
            </a:r>
            <a:endParaRPr lang="en-US" sz="1600" spc="-30" dirty="0"/>
          </a:p>
          <a:p>
            <a:pPr marL="285750" indent="-285750">
              <a:lnSpc>
                <a:spcPts val="1800"/>
              </a:lnSpc>
              <a:spcBef>
                <a:spcPts val="0"/>
              </a:spcBef>
              <a:spcAft>
                <a:spcPts val="200"/>
              </a:spcAft>
              <a:buClr>
                <a:srgbClr val="00B0F0"/>
              </a:buClr>
              <a:buFont typeface="Wingdings"/>
              <a:buChar char="§"/>
              <a:tabLst>
                <a:tab pos="309563" algn="l"/>
              </a:tabLst>
            </a:pPr>
            <a:endParaRPr lang="en-US" b="1" dirty="0">
              <a:solidFill>
                <a:schemeClr val="accent1"/>
              </a:solidFill>
              <a:latin typeface="Arial"/>
            </a:endParaRPr>
          </a:p>
          <a:p>
            <a:pPr>
              <a:lnSpc>
                <a:spcPts val="1800"/>
              </a:lnSpc>
              <a:spcBef>
                <a:spcPts val="0"/>
              </a:spcBef>
              <a:spcAft>
                <a:spcPts val="200"/>
              </a:spcAft>
              <a:buClr>
                <a:srgbClr val="00B0F0"/>
              </a:buClr>
              <a:tabLst>
                <a:tab pos="309563" algn="l"/>
              </a:tabLst>
            </a:pPr>
            <a:endParaRPr lang="en-US" sz="1500" dirty="0">
              <a:solidFill>
                <a:srgbClr val="414141"/>
              </a:solidFill>
            </a:endParaRPr>
          </a:p>
        </p:txBody>
      </p:sp>
      <p:pic>
        <p:nvPicPr>
          <p:cNvPr id="19" name="Picture 18">
            <a:extLst>
              <a:ext uri="{FF2B5EF4-FFF2-40B4-BE49-F238E27FC236}">
                <a16:creationId xmlns:a16="http://schemas.microsoft.com/office/drawing/2014/main" id="{7CADBA3D-577E-C368-C229-61A13F472CCA}"/>
              </a:ext>
            </a:extLst>
          </p:cNvPr>
          <p:cNvPicPr>
            <a:picLocks noChangeAspect="1"/>
          </p:cNvPicPr>
          <p:nvPr/>
        </p:nvPicPr>
        <p:blipFill>
          <a:blip r:embed="rId6"/>
          <a:srcRect/>
          <a:stretch/>
        </p:blipFill>
        <p:spPr>
          <a:xfrm>
            <a:off x="603347" y="1234017"/>
            <a:ext cx="772322" cy="772322"/>
          </a:xfrm>
          <a:prstGeom prst="rect">
            <a:avLst/>
          </a:prstGeom>
          <a:effectLst>
            <a:outerShdw blurRad="254000" dist="63500" dir="5400000" algn="ctr" rotWithShape="0">
              <a:srgbClr val="000000">
                <a:alpha val="20000"/>
              </a:srgbClr>
            </a:outerShdw>
          </a:effectLst>
        </p:spPr>
      </p:pic>
      <p:sp>
        <p:nvSpPr>
          <p:cNvPr id="20" name="Text Placeholder 2">
            <a:extLst>
              <a:ext uri="{FF2B5EF4-FFF2-40B4-BE49-F238E27FC236}">
                <a16:creationId xmlns:a16="http://schemas.microsoft.com/office/drawing/2014/main" id="{627EE9EB-A728-6020-A898-BB9A0AC61116}"/>
              </a:ext>
            </a:extLst>
          </p:cNvPr>
          <p:cNvSpPr txBox="1">
            <a:spLocks/>
          </p:cNvSpPr>
          <p:nvPr/>
        </p:nvSpPr>
        <p:spPr bwMode="auto">
          <a:xfrm>
            <a:off x="1652956" y="3178376"/>
            <a:ext cx="7465140" cy="777591"/>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lnSpc>
                <a:spcPts val="1800"/>
              </a:lnSpc>
              <a:spcBef>
                <a:spcPts val="0"/>
              </a:spcBef>
              <a:spcAft>
                <a:spcPts val="200"/>
              </a:spcAft>
              <a:buClr>
                <a:srgbClr val="00B0F0"/>
              </a:buClr>
              <a:tabLst>
                <a:tab pos="309563" algn="l"/>
              </a:tabLst>
            </a:pPr>
            <a:r>
              <a:rPr lang="en-US" b="1" dirty="0">
                <a:solidFill>
                  <a:schemeClr val="accent1"/>
                </a:solidFill>
                <a:latin typeface="Arial"/>
              </a:rPr>
              <a:t>Higher doses and extended us of tobacco dependence aids</a:t>
            </a:r>
            <a:endParaRPr lang="en-US" dirty="0">
              <a:solidFill>
                <a:schemeClr val="accent1"/>
              </a:solidFill>
            </a:endParaRPr>
          </a:p>
          <a:p>
            <a:pPr>
              <a:lnSpc>
                <a:spcPts val="1800"/>
              </a:lnSpc>
              <a:spcBef>
                <a:spcPts val="0"/>
              </a:spcBef>
              <a:spcAft>
                <a:spcPts val="200"/>
              </a:spcAft>
              <a:tabLst>
                <a:tab pos="309563" algn="l"/>
              </a:tabLst>
            </a:pPr>
            <a:r>
              <a:rPr lang="en-US" sz="1500" dirty="0">
                <a:solidFill>
                  <a:srgbClr val="414141"/>
                </a:solidFill>
                <a:latin typeface="Arial"/>
              </a:rPr>
              <a:t>For higher dependence, nicotine vapes more acceptable</a:t>
            </a:r>
          </a:p>
        </p:txBody>
      </p:sp>
      <p:pic>
        <p:nvPicPr>
          <p:cNvPr id="21" name="Picture 20" descr="A blue circle with a black and red pill and arrow&#10;&#10;Description automatically generated">
            <a:extLst>
              <a:ext uri="{FF2B5EF4-FFF2-40B4-BE49-F238E27FC236}">
                <a16:creationId xmlns:a16="http://schemas.microsoft.com/office/drawing/2014/main" id="{FCAE03A5-80AC-DCA3-0FEC-FA1AD0F77061}"/>
              </a:ext>
            </a:extLst>
          </p:cNvPr>
          <p:cNvPicPr>
            <a:picLocks noChangeAspect="1"/>
          </p:cNvPicPr>
          <p:nvPr/>
        </p:nvPicPr>
        <p:blipFill>
          <a:blip r:embed="rId7"/>
          <a:stretch>
            <a:fillRect/>
          </a:stretch>
        </p:blipFill>
        <p:spPr>
          <a:xfrm>
            <a:off x="608359" y="3193183"/>
            <a:ext cx="829538" cy="817532"/>
          </a:xfrm>
          <a:prstGeom prst="rect">
            <a:avLst/>
          </a:prstGeom>
          <a:ln>
            <a:solidFill>
              <a:schemeClr val="bg1"/>
            </a:solidFill>
          </a:ln>
        </p:spPr>
      </p:pic>
      <p:sp>
        <p:nvSpPr>
          <p:cNvPr id="22" name="Text Placeholder 2">
            <a:extLst>
              <a:ext uri="{FF2B5EF4-FFF2-40B4-BE49-F238E27FC236}">
                <a16:creationId xmlns:a16="http://schemas.microsoft.com/office/drawing/2014/main" id="{392126BB-106C-BB0E-D22B-59DD33AC0B9F}"/>
              </a:ext>
            </a:extLst>
          </p:cNvPr>
          <p:cNvSpPr txBox="1">
            <a:spLocks/>
          </p:cNvSpPr>
          <p:nvPr/>
        </p:nvSpPr>
        <p:spPr bwMode="auto">
          <a:xfrm>
            <a:off x="1652956" y="5062678"/>
            <a:ext cx="7465140" cy="777591"/>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lnSpc>
                <a:spcPts val="1800"/>
              </a:lnSpc>
              <a:spcBef>
                <a:spcPts val="0"/>
              </a:spcBef>
              <a:spcAft>
                <a:spcPts val="200"/>
              </a:spcAft>
              <a:buClr>
                <a:srgbClr val="00B0F0"/>
              </a:buClr>
              <a:tabLst>
                <a:tab pos="309563" algn="l"/>
              </a:tabLst>
            </a:pPr>
            <a:endParaRPr lang="en-US" b="1" dirty="0">
              <a:solidFill>
                <a:schemeClr val="accent1"/>
              </a:solidFill>
            </a:endParaRPr>
          </a:p>
          <a:p>
            <a:pPr>
              <a:lnSpc>
                <a:spcPts val="1800"/>
              </a:lnSpc>
              <a:spcBef>
                <a:spcPts val="0"/>
              </a:spcBef>
              <a:spcAft>
                <a:spcPts val="200"/>
              </a:spcAft>
              <a:buClr>
                <a:srgbClr val="00B0F0"/>
              </a:buClr>
              <a:tabLst>
                <a:tab pos="309563" algn="l"/>
              </a:tabLst>
            </a:pPr>
            <a:r>
              <a:rPr lang="en-US" b="1" dirty="0">
                <a:solidFill>
                  <a:schemeClr val="accent1"/>
                </a:solidFill>
                <a:latin typeface="Arial"/>
              </a:rPr>
              <a:t>Good communication and collaboration care team</a:t>
            </a:r>
            <a:endParaRPr lang="en-US" sz="1500" b="1" spc="-30" dirty="0">
              <a:solidFill>
                <a:schemeClr val="accent1"/>
              </a:solidFill>
            </a:endParaRPr>
          </a:p>
          <a:p>
            <a:pPr marL="0" indent="0">
              <a:lnSpc>
                <a:spcPts val="1800"/>
              </a:lnSpc>
              <a:spcBef>
                <a:spcPts val="0"/>
              </a:spcBef>
              <a:spcAft>
                <a:spcPts val="200"/>
              </a:spcAft>
              <a:buClr>
                <a:srgbClr val="00B0F0"/>
              </a:buClr>
              <a:buNone/>
              <a:tabLst>
                <a:tab pos="309563" algn="l"/>
              </a:tabLst>
            </a:pPr>
            <a:endParaRPr lang="en-US" sz="1500" dirty="0">
              <a:solidFill>
                <a:srgbClr val="414141"/>
              </a:solidFill>
            </a:endParaRPr>
          </a:p>
        </p:txBody>
      </p:sp>
    </p:spTree>
    <p:extLst>
      <p:ext uri="{BB962C8B-B14F-4D97-AF65-F5344CB8AC3E}">
        <p14:creationId xmlns:p14="http://schemas.microsoft.com/office/powerpoint/2010/main" val="1666380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5D0E442-8D16-53BE-9B8A-CFE012FAA805}"/>
              </a:ext>
            </a:extLst>
          </p:cNvPr>
          <p:cNvSpPr txBox="1">
            <a:spLocks/>
          </p:cNvSpPr>
          <p:nvPr/>
        </p:nvSpPr>
        <p:spPr bwMode="auto">
          <a:xfrm>
            <a:off x="899380" y="1530751"/>
            <a:ext cx="7200900" cy="50256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marL="355600" indent="-355600" algn="l" defTabSz="457200" rtl="0" eaLnBrk="0" fontAlgn="base" hangingPunct="0">
              <a:spcBef>
                <a:spcPct val="0"/>
              </a:spcBef>
              <a:spcAft>
                <a:spcPct val="0"/>
              </a:spcAft>
              <a:defRPr sz="2400" b="0" i="0" kern="1200">
                <a:solidFill>
                  <a:srgbClr val="00D5D9"/>
                </a:solidFill>
                <a:effectLst>
                  <a:outerShdw blurRad="254000" dist="38100" dir="5400000" algn="ctr" rotWithShape="0">
                    <a:srgbClr val="000000">
                      <a:alpha val="25000"/>
                    </a:srgbClr>
                  </a:outerShdw>
                </a:effectLst>
                <a:latin typeface="Century Gothic" panose="020B0502020202020204" pitchFamily="34" charset="0"/>
                <a:ea typeface="Geneva" pitchFamily="-109" charset="0"/>
                <a:cs typeface="Century Gothic" panose="020B0502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marL="355600" marR="0" lvl="0" indent="-355600" algn="l" defTabSz="457200" rtl="0" eaLnBrk="0" fontAlgn="base" latinLnBrk="0" hangingPunct="0">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Arial" panose="020B0604020202020204"/>
              </a:rPr>
              <a:t>Best practices for </a:t>
            </a:r>
          </a:p>
          <a:p>
            <a:pPr marL="355600" marR="0" lvl="0" indent="-355600" algn="l" defTabSz="457200" rtl="0" eaLnBrk="0" fontAlgn="base" latinLnBrk="0" hangingPunct="0">
              <a:lnSpc>
                <a:spcPct val="100000"/>
              </a:lnSpc>
              <a:spcBef>
                <a:spcPct val="0"/>
              </a:spcBef>
              <a:spcAft>
                <a:spcPct val="0"/>
              </a:spcAft>
              <a:buClrTx/>
              <a:buSzTx/>
              <a:buFontTx/>
              <a:buNone/>
              <a:tabLst/>
              <a:defRPr/>
            </a:pPr>
            <a:r>
              <a:rPr lang="en-US" sz="2800" b="1" dirty="0">
                <a:solidFill>
                  <a:srgbClr val="FFFFFF"/>
                </a:solidFill>
                <a:effectLst/>
                <a:latin typeface="Arial" panose="020B0604020202020204"/>
              </a:rPr>
              <a:t>people with </a:t>
            </a:r>
            <a:r>
              <a:rPr kumimoji="0" lang="en-US" sz="2800" b="1" i="0" u="none" strike="noStrike" kern="1200" cap="none" spc="0" normalizeH="0" baseline="0" noProof="0" dirty="0">
                <a:ln>
                  <a:noFill/>
                </a:ln>
                <a:solidFill>
                  <a:srgbClr val="FFFFFF"/>
                </a:solidFill>
                <a:effectLst/>
                <a:uLnTx/>
                <a:uFillTx/>
                <a:latin typeface="Arial" panose="020B0604020202020204"/>
              </a:rPr>
              <a:t>SMI</a:t>
            </a:r>
            <a:endParaRPr kumimoji="0" lang="en-US" sz="3600" b="1" i="0" u="none" strike="noStrike" kern="1200" cap="none" spc="0" normalizeH="0" baseline="0" noProof="0" dirty="0">
              <a:ln>
                <a:noFill/>
              </a:ln>
              <a:solidFill>
                <a:srgbClr val="FFFFFF"/>
              </a:solidFill>
              <a:effectLst/>
              <a:uLnTx/>
              <a:uFillTx/>
              <a:latin typeface="Arial" panose="020B0604020202020204"/>
            </a:endParaRPr>
          </a:p>
        </p:txBody>
      </p:sp>
      <p:sp>
        <p:nvSpPr>
          <p:cNvPr id="2" name="Footer Placeholder 3">
            <a:extLst>
              <a:ext uri="{FF2B5EF4-FFF2-40B4-BE49-F238E27FC236}">
                <a16:creationId xmlns:a16="http://schemas.microsoft.com/office/drawing/2014/main" id="{4670C70F-EAE3-F3F2-DCA9-03F968FED534}"/>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marL="0" marR="0" lvl="0" indent="0" algn="l" defTabSz="457200" rtl="0" eaLnBrk="1" fontAlgn="base" latinLnBrk="0" hangingPunct="1">
              <a:lnSpc>
                <a:spcPct val="100000"/>
              </a:lnSpc>
              <a:spcBef>
                <a:spcPct val="0"/>
              </a:spcBef>
              <a:spcAft>
                <a:spcPts val="600"/>
              </a:spcAft>
              <a:buClrTx/>
              <a:buSzTx/>
              <a:buFontTx/>
              <a:buNone/>
              <a:tabLst/>
              <a:defRPr/>
            </a:pPr>
            <a:r>
              <a:rPr kumimoji="0" lang="en-US" sz="1000" b="0" i="1" u="none" strike="noStrike" kern="1200" cap="none" spc="0" normalizeH="0" baseline="0" noProof="0" dirty="0">
                <a:ln>
                  <a:noFill/>
                </a:ln>
                <a:solidFill>
                  <a:srgbClr val="FFFFFF"/>
                </a:solidFill>
                <a:effectLst/>
                <a:uLnTx/>
                <a:uFillTx/>
                <a:latin typeface="Century Gothic" panose="020B0502020202020204" pitchFamily="34" charset="0"/>
              </a:rPr>
              <a:t>Inpatient Tobacco Dependence Treatment Training Programme</a:t>
            </a:r>
          </a:p>
        </p:txBody>
      </p:sp>
      <p:pic>
        <p:nvPicPr>
          <p:cNvPr id="5" name="Picture 4">
            <a:extLst>
              <a:ext uri="{FF2B5EF4-FFF2-40B4-BE49-F238E27FC236}">
                <a16:creationId xmlns:a16="http://schemas.microsoft.com/office/drawing/2014/main" id="{2E5EFBF1-466B-2AEB-B8B9-36ED981C34EF}"/>
              </a:ext>
            </a:extLst>
          </p:cNvPr>
          <p:cNvPicPr>
            <a:picLocks noChangeAspect="1"/>
          </p:cNvPicPr>
          <p:nvPr/>
        </p:nvPicPr>
        <p:blipFill>
          <a:blip r:embed="rId3"/>
          <a:srcRect/>
          <a:stretch/>
        </p:blipFill>
        <p:spPr>
          <a:xfrm>
            <a:off x="4644171" y="970319"/>
            <a:ext cx="3883205" cy="5025325"/>
          </a:xfrm>
          <a:prstGeom prst="rect">
            <a:avLst/>
          </a:prstGeom>
        </p:spPr>
      </p:pic>
      <p:sp>
        <p:nvSpPr>
          <p:cNvPr id="4" name="TextBox 3">
            <a:extLst>
              <a:ext uri="{FF2B5EF4-FFF2-40B4-BE49-F238E27FC236}">
                <a16:creationId xmlns:a16="http://schemas.microsoft.com/office/drawing/2014/main" id="{CDFC6C0C-7127-E919-5AB1-6D9D317BD82D}"/>
              </a:ext>
            </a:extLst>
          </p:cNvPr>
          <p:cNvSpPr txBox="1"/>
          <p:nvPr/>
        </p:nvSpPr>
        <p:spPr bwMode="auto">
          <a:xfrm>
            <a:off x="1003401" y="2790223"/>
            <a:ext cx="1960088" cy="1224258"/>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marL="0" marR="0" lvl="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a:pPr>
            <a:r>
              <a:rPr kumimoji="0" lang="en-US" sz="2000" b="0" i="0" u="none" strike="noStrike" kern="1200" cap="none" spc="0" normalizeH="0" baseline="0" noProof="0" dirty="0">
                <a:ln>
                  <a:noFill/>
                </a:ln>
                <a:solidFill>
                  <a:srgbClr val="FFFFFF"/>
                </a:solidFill>
                <a:effectLst/>
                <a:uLnTx/>
                <a:uFillTx/>
                <a:latin typeface="Arial" panose="020B0604020202020204"/>
                <a:ea typeface="Geneva" pitchFamily="-109" charset="0"/>
                <a:cs typeface="Geneva" pitchFamily="-109" charset="0"/>
              </a:rPr>
              <a:t>Module </a:t>
            </a:r>
            <a:r>
              <a:rPr lang="en-US" sz="2000" dirty="0">
                <a:solidFill>
                  <a:srgbClr val="FFFFFF"/>
                </a:solidFill>
                <a:latin typeface="Arial" panose="020B0604020202020204"/>
              </a:rPr>
              <a:t>7</a:t>
            </a:r>
            <a:endParaRPr kumimoji="0" lang="en-US" sz="2000" b="0" i="0" u="none" strike="noStrike" kern="1200" cap="none" spc="0" normalizeH="0" baseline="0" noProof="0" dirty="0">
              <a:ln>
                <a:noFill/>
              </a:ln>
              <a:solidFill>
                <a:srgbClr val="FFFFFF"/>
              </a:solidFill>
              <a:effectLst/>
              <a:uLnTx/>
              <a:uFillTx/>
              <a:latin typeface="Arial" panose="020B0604020202020204"/>
              <a:ea typeface="Geneva" pitchFamily="-109" charset="0"/>
              <a:cs typeface="Geneva" pitchFamily="-109" charset="0"/>
            </a:endParaRPr>
          </a:p>
          <a:p>
            <a:pPr marL="0" marR="0" lvl="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a:pPr>
            <a:r>
              <a:rPr kumimoji="0" lang="en-US" sz="2000" b="0" i="0" u="none" strike="noStrike" kern="1200" cap="none" spc="0" normalizeH="0" baseline="0" noProof="0">
                <a:ln>
                  <a:noFill/>
                </a:ln>
                <a:solidFill>
                  <a:srgbClr val="FFFFFF"/>
                </a:solidFill>
                <a:effectLst/>
                <a:uLnTx/>
                <a:uFillTx/>
                <a:latin typeface="Arial" panose="020B0604020202020204"/>
                <a:ea typeface="Geneva" pitchFamily="-109" charset="0"/>
                <a:cs typeface="Geneva" pitchFamily="-109" charset="0"/>
              </a:rPr>
              <a:t>Handout 1</a:t>
            </a:r>
            <a:endParaRPr kumimoji="0" lang="en-US" sz="2000" b="0" i="0" u="none" strike="noStrike" kern="1200" cap="none" spc="0" normalizeH="0" baseline="0" noProof="0" dirty="0">
              <a:ln>
                <a:noFill/>
              </a:ln>
              <a:solidFill>
                <a:srgbClr val="FFFFFF"/>
              </a:solidFill>
              <a:effectLst/>
              <a:uLnTx/>
              <a:uFillTx/>
              <a:latin typeface="Arial" panose="020B0604020202020204"/>
              <a:ea typeface="Geneva" pitchFamily="-109" charset="0"/>
              <a:cs typeface="Geneva" pitchFamily="-109" charset="0"/>
            </a:endParaRPr>
          </a:p>
        </p:txBody>
      </p:sp>
    </p:spTree>
    <p:extLst>
      <p:ext uri="{BB962C8B-B14F-4D97-AF65-F5344CB8AC3E}">
        <p14:creationId xmlns:p14="http://schemas.microsoft.com/office/powerpoint/2010/main" val="185922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4D010B3F-09ED-DD7E-772F-6B48E3F847B4}"/>
              </a:ext>
            </a:extLst>
          </p:cNvPr>
          <p:cNvSpPr/>
          <p:nvPr/>
        </p:nvSpPr>
        <p:spPr bwMode="auto">
          <a:xfrm flipV="1">
            <a:off x="0" y="3937986"/>
            <a:ext cx="9144000" cy="2920014"/>
          </a:xfrm>
          <a:prstGeom prst="rect">
            <a:avLst/>
          </a:prstGeom>
          <a:gradFill>
            <a:gsLst>
              <a:gs pos="25000">
                <a:srgbClr val="1F1F1F">
                  <a:alpha val="75000"/>
                </a:srgbClr>
              </a:gs>
              <a:gs pos="0">
                <a:schemeClr val="tx1">
                  <a:lumMod val="50000"/>
                  <a:alpha val="85000"/>
                </a:schemeClr>
              </a:gs>
              <a:gs pos="100000">
                <a:schemeClr val="tx1">
                  <a:alpha val="0"/>
                </a:schemeClr>
              </a:gs>
            </a:gsLst>
            <a:lin ang="5400000" scaled="1"/>
          </a:gra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sp>
        <p:nvSpPr>
          <p:cNvPr id="28" name="Rectangle 27">
            <a:extLst>
              <a:ext uri="{FF2B5EF4-FFF2-40B4-BE49-F238E27FC236}">
                <a16:creationId xmlns:a16="http://schemas.microsoft.com/office/drawing/2014/main" id="{D6090C42-4219-16F9-B46F-107B83D74FBA}"/>
              </a:ext>
            </a:extLst>
          </p:cNvPr>
          <p:cNvSpPr/>
          <p:nvPr/>
        </p:nvSpPr>
        <p:spPr bwMode="auto">
          <a:xfrm>
            <a:off x="0" y="0"/>
            <a:ext cx="9144000" cy="2920014"/>
          </a:xfrm>
          <a:prstGeom prst="rect">
            <a:avLst/>
          </a:prstGeom>
          <a:gradFill>
            <a:gsLst>
              <a:gs pos="25000">
                <a:srgbClr val="1F1F1F">
                  <a:alpha val="75000"/>
                </a:srgbClr>
              </a:gs>
              <a:gs pos="0">
                <a:schemeClr val="tx1">
                  <a:lumMod val="50000"/>
                  <a:alpha val="85000"/>
                </a:schemeClr>
              </a:gs>
              <a:gs pos="100000">
                <a:schemeClr val="tx1">
                  <a:alpha val="0"/>
                </a:schemeClr>
              </a:gs>
            </a:gsLst>
            <a:lin ang="5400000" scaled="1"/>
          </a:gra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grpSp>
        <p:nvGrpSpPr>
          <p:cNvPr id="5" name="Group 4">
            <a:extLst>
              <a:ext uri="{FF2B5EF4-FFF2-40B4-BE49-F238E27FC236}">
                <a16:creationId xmlns:a16="http://schemas.microsoft.com/office/drawing/2014/main" id="{974E56D9-4922-12E9-0A3B-46D2A5E50957}"/>
              </a:ext>
            </a:extLst>
          </p:cNvPr>
          <p:cNvGrpSpPr/>
          <p:nvPr/>
        </p:nvGrpSpPr>
        <p:grpSpPr>
          <a:xfrm>
            <a:off x="694941" y="1503097"/>
            <a:ext cx="1816142" cy="3851807"/>
            <a:chOff x="694941" y="1503097"/>
            <a:chExt cx="1816142" cy="3851807"/>
          </a:xfrm>
        </p:grpSpPr>
        <p:sp>
          <p:nvSpPr>
            <p:cNvPr id="6" name="1">
              <a:extLst>
                <a:ext uri="{FF2B5EF4-FFF2-40B4-BE49-F238E27FC236}">
                  <a16:creationId xmlns:a16="http://schemas.microsoft.com/office/drawing/2014/main" id="{67D34971-0E9E-FA74-7ACD-41C3E0EE7295}"/>
                </a:ext>
              </a:extLst>
            </p:cNvPr>
            <p:cNvSpPr txBox="1">
              <a:spLocks/>
            </p:cNvSpPr>
            <p:nvPr/>
          </p:nvSpPr>
          <p:spPr bwMode="auto">
            <a:xfrm>
              <a:off x="694941" y="1503097"/>
              <a:ext cx="1816142" cy="3851807"/>
            </a:xfrm>
            <a:prstGeom prst="rect">
              <a:avLst/>
            </a:prstGeom>
            <a:gradFill>
              <a:gsLst>
                <a:gs pos="55000">
                  <a:srgbClr val="CBEFF0"/>
                </a:gs>
                <a:gs pos="0">
                  <a:srgbClr val="DAF2F3"/>
                </a:gs>
                <a:gs pos="100000">
                  <a:schemeClr val="accent1">
                    <a:lumMod val="40000"/>
                    <a:lumOff val="60000"/>
                  </a:schemeClr>
                </a:gs>
              </a:gsLst>
              <a:lin ang="5400000" scaled="0"/>
            </a:gradFill>
            <a:ln w="9525">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endParaRPr kumimoji="0" lang="en-US" sz="16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endParaRPr>
            </a:p>
          </p:txBody>
        </p:sp>
        <p:sp>
          <p:nvSpPr>
            <p:cNvPr id="10" name="1">
              <a:extLst>
                <a:ext uri="{FF2B5EF4-FFF2-40B4-BE49-F238E27FC236}">
                  <a16:creationId xmlns:a16="http://schemas.microsoft.com/office/drawing/2014/main" id="{33F87C74-7049-B37C-5B66-EE974319EA73}"/>
                </a:ext>
              </a:extLst>
            </p:cNvPr>
            <p:cNvSpPr txBox="1">
              <a:spLocks/>
            </p:cNvSpPr>
            <p:nvPr/>
          </p:nvSpPr>
          <p:spPr bwMode="auto">
            <a:xfrm>
              <a:off x="694941" y="3289152"/>
              <a:ext cx="1816141" cy="521709"/>
            </a:xfrm>
            <a:prstGeom prst="rect">
              <a:avLst/>
            </a:prstGeo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r>
                <a:rPr kumimoji="0" lang="en-US" sz="21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Goal 1</a:t>
              </a:r>
              <a:endParaRPr kumimoji="0" lang="en-US" sz="21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11" name="1">
              <a:extLst>
                <a:ext uri="{FF2B5EF4-FFF2-40B4-BE49-F238E27FC236}">
                  <a16:creationId xmlns:a16="http://schemas.microsoft.com/office/drawing/2014/main" id="{673E00B6-501E-7297-08BF-610691C15D65}"/>
                </a:ext>
              </a:extLst>
            </p:cNvPr>
            <p:cNvSpPr txBox="1">
              <a:spLocks/>
            </p:cNvSpPr>
            <p:nvPr/>
          </p:nvSpPr>
          <p:spPr bwMode="auto">
            <a:xfrm>
              <a:off x="881900" y="3993158"/>
              <a:ext cx="1442224" cy="1148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1800"/>
                </a:lnSpc>
                <a:spcBef>
                  <a:spcPts val="1200"/>
                </a:spcBef>
                <a:spcAft>
                  <a:spcPts val="1200"/>
                </a:spcAft>
                <a:buClr>
                  <a:srgbClr val="00BCBF"/>
                </a:buClr>
                <a:buSzPct val="120000"/>
                <a:buFont typeface="Lucida Grande" panose="020B0600040502020204" pitchFamily="34" charset="0"/>
                <a:buNone/>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Early management of withdrawal</a:t>
              </a:r>
            </a:p>
          </p:txBody>
        </p:sp>
        <p:pic>
          <p:nvPicPr>
            <p:cNvPr id="13" name="Picture 12">
              <a:extLst>
                <a:ext uri="{FF2B5EF4-FFF2-40B4-BE49-F238E27FC236}">
                  <a16:creationId xmlns:a16="http://schemas.microsoft.com/office/drawing/2014/main" id="{E1752DDC-1BFC-EFB9-748E-D7C86AC7BA65}"/>
                </a:ext>
              </a:extLst>
            </p:cNvPr>
            <p:cNvPicPr>
              <a:picLocks noChangeAspect="1"/>
            </p:cNvPicPr>
            <p:nvPr/>
          </p:nvPicPr>
          <p:blipFill>
            <a:blip r:embed="rId3"/>
            <a:stretch>
              <a:fillRect/>
            </a:stretch>
          </p:blipFill>
          <p:spPr>
            <a:xfrm>
              <a:off x="971097" y="1780815"/>
              <a:ext cx="1263830" cy="1263830"/>
            </a:xfrm>
            <a:prstGeom prst="rect">
              <a:avLst/>
            </a:prstGeom>
            <a:effectLst>
              <a:outerShdw blurRad="317500" dist="76200" dir="5400000" algn="ctr" rotWithShape="0">
                <a:srgbClr val="000000">
                  <a:alpha val="20000"/>
                </a:srgbClr>
              </a:outerShdw>
            </a:effectLst>
          </p:spPr>
        </p:pic>
      </p:grpSp>
      <p:grpSp>
        <p:nvGrpSpPr>
          <p:cNvPr id="3" name="Group 2">
            <a:extLst>
              <a:ext uri="{FF2B5EF4-FFF2-40B4-BE49-F238E27FC236}">
                <a16:creationId xmlns:a16="http://schemas.microsoft.com/office/drawing/2014/main" id="{B4885674-97D5-3C94-021D-C3D9936F0D61}"/>
              </a:ext>
            </a:extLst>
          </p:cNvPr>
          <p:cNvGrpSpPr/>
          <p:nvPr/>
        </p:nvGrpSpPr>
        <p:grpSpPr>
          <a:xfrm>
            <a:off x="2674264" y="1503097"/>
            <a:ext cx="1816144" cy="3851807"/>
            <a:chOff x="2674264" y="1503097"/>
            <a:chExt cx="1816144" cy="3851807"/>
          </a:xfrm>
        </p:grpSpPr>
        <p:sp>
          <p:nvSpPr>
            <p:cNvPr id="7" name="2">
              <a:extLst>
                <a:ext uri="{FF2B5EF4-FFF2-40B4-BE49-F238E27FC236}">
                  <a16:creationId xmlns:a16="http://schemas.microsoft.com/office/drawing/2014/main" id="{766148D1-F426-DB7A-633D-81A73F49E1AE}"/>
                </a:ext>
              </a:extLst>
            </p:cNvPr>
            <p:cNvSpPr txBox="1">
              <a:spLocks/>
            </p:cNvSpPr>
            <p:nvPr/>
          </p:nvSpPr>
          <p:spPr bwMode="auto">
            <a:xfrm>
              <a:off x="2674266" y="1503097"/>
              <a:ext cx="1816142" cy="3851807"/>
            </a:xfrm>
            <a:prstGeom prst="rect">
              <a:avLst/>
            </a:prstGeom>
            <a:gradFill>
              <a:gsLst>
                <a:gs pos="55000">
                  <a:srgbClr val="CBEFF0"/>
                </a:gs>
                <a:gs pos="0">
                  <a:srgbClr val="DAF2F3"/>
                </a:gs>
                <a:gs pos="100000">
                  <a:schemeClr val="accent1">
                    <a:lumMod val="40000"/>
                    <a:lumOff val="60000"/>
                  </a:schemeClr>
                </a:gs>
              </a:gsLst>
              <a:lin ang="5400000" scaled="0"/>
            </a:gradFill>
            <a:ln w="9525">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endParaRPr kumimoji="0" lang="en-US" sz="16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endParaRPr>
            </a:p>
          </p:txBody>
        </p:sp>
        <p:sp>
          <p:nvSpPr>
            <p:cNvPr id="14" name="1">
              <a:extLst>
                <a:ext uri="{FF2B5EF4-FFF2-40B4-BE49-F238E27FC236}">
                  <a16:creationId xmlns:a16="http://schemas.microsoft.com/office/drawing/2014/main" id="{F135D3CB-E5D5-E1C7-4B29-DEA22B9EB0CF}"/>
                </a:ext>
              </a:extLst>
            </p:cNvPr>
            <p:cNvSpPr txBox="1">
              <a:spLocks/>
            </p:cNvSpPr>
            <p:nvPr/>
          </p:nvSpPr>
          <p:spPr bwMode="auto">
            <a:xfrm>
              <a:off x="2674264" y="3289152"/>
              <a:ext cx="1816141" cy="521709"/>
            </a:xfrm>
            <a:prstGeom prst="rect">
              <a:avLst/>
            </a:prstGeo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r>
                <a:rPr kumimoji="0" lang="en-US" sz="21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Goal 2</a:t>
              </a:r>
              <a:endParaRPr kumimoji="0" lang="en-US" sz="21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17" name="1">
              <a:extLst>
                <a:ext uri="{FF2B5EF4-FFF2-40B4-BE49-F238E27FC236}">
                  <a16:creationId xmlns:a16="http://schemas.microsoft.com/office/drawing/2014/main" id="{881305A9-AC2C-0929-42A8-F55E0B719A09}"/>
                </a:ext>
              </a:extLst>
            </p:cNvPr>
            <p:cNvSpPr txBox="1">
              <a:spLocks/>
            </p:cNvSpPr>
            <p:nvPr/>
          </p:nvSpPr>
          <p:spPr bwMode="auto">
            <a:xfrm>
              <a:off x="2861222" y="3937986"/>
              <a:ext cx="1442224" cy="1148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1800"/>
                </a:lnSpc>
                <a:spcBef>
                  <a:spcPts val="1200"/>
                </a:spcBef>
                <a:spcAft>
                  <a:spcPts val="1200"/>
                </a:spcAft>
                <a:buClr>
                  <a:srgbClr val="00BCBF"/>
                </a:buClr>
                <a:buSzPct val="120000"/>
                <a:buFont typeface="Lucida Grande" panose="020B0600040502020204" pitchFamily="34" charset="0"/>
                <a:buNone/>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Engagement in treatment</a:t>
              </a:r>
            </a:p>
            <a:p>
              <a:pPr marL="0" marR="0" lvl="0" indent="0" algn="ctr" defTabSz="457200" rtl="0" eaLnBrk="0" fontAlgn="base" latinLnBrk="0" hangingPunct="0">
                <a:lnSpc>
                  <a:spcPts val="1800"/>
                </a:lnSpc>
                <a:spcBef>
                  <a:spcPts val="1200"/>
                </a:spcBef>
                <a:spcAft>
                  <a:spcPts val="1200"/>
                </a:spcAft>
                <a:buClr>
                  <a:srgbClr val="00BCBF"/>
                </a:buClr>
                <a:buSzPct val="120000"/>
                <a:buFont typeface="Lucida Grande" panose="020B0600040502020204" pitchFamily="34" charset="0"/>
                <a:buNone/>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Set personal goal</a:t>
              </a:r>
            </a:p>
          </p:txBody>
        </p:sp>
        <p:pic>
          <p:nvPicPr>
            <p:cNvPr id="20" name="Picture 19">
              <a:extLst>
                <a:ext uri="{FF2B5EF4-FFF2-40B4-BE49-F238E27FC236}">
                  <a16:creationId xmlns:a16="http://schemas.microsoft.com/office/drawing/2014/main" id="{9BD828ED-C8E1-0C43-51BE-C27BCF70A1CC}"/>
                </a:ext>
              </a:extLst>
            </p:cNvPr>
            <p:cNvPicPr>
              <a:picLocks noChangeAspect="1"/>
            </p:cNvPicPr>
            <p:nvPr/>
          </p:nvPicPr>
          <p:blipFill>
            <a:blip r:embed="rId4"/>
            <a:srcRect/>
            <a:stretch/>
          </p:blipFill>
          <p:spPr>
            <a:xfrm>
              <a:off x="2950422" y="1780815"/>
              <a:ext cx="1263830" cy="1263830"/>
            </a:xfrm>
            <a:prstGeom prst="rect">
              <a:avLst/>
            </a:prstGeom>
            <a:effectLst>
              <a:outerShdw blurRad="317500" dist="76200" dir="5400000" algn="ctr" rotWithShape="0">
                <a:srgbClr val="000000">
                  <a:alpha val="20000"/>
                </a:srgbClr>
              </a:outerShdw>
            </a:effectLst>
          </p:spPr>
        </p:pic>
      </p:grpSp>
      <p:grpSp>
        <p:nvGrpSpPr>
          <p:cNvPr id="9" name="Group 8">
            <a:extLst>
              <a:ext uri="{FF2B5EF4-FFF2-40B4-BE49-F238E27FC236}">
                <a16:creationId xmlns:a16="http://schemas.microsoft.com/office/drawing/2014/main" id="{EC9CDF9A-9B4D-F7D2-F7D6-4C9FC587383B}"/>
              </a:ext>
            </a:extLst>
          </p:cNvPr>
          <p:cNvGrpSpPr/>
          <p:nvPr/>
        </p:nvGrpSpPr>
        <p:grpSpPr>
          <a:xfrm>
            <a:off x="4653586" y="1503097"/>
            <a:ext cx="1816147" cy="3851807"/>
            <a:chOff x="4653586" y="1503097"/>
            <a:chExt cx="1816147" cy="3851807"/>
          </a:xfrm>
        </p:grpSpPr>
        <p:sp>
          <p:nvSpPr>
            <p:cNvPr id="8" name="3">
              <a:extLst>
                <a:ext uri="{FF2B5EF4-FFF2-40B4-BE49-F238E27FC236}">
                  <a16:creationId xmlns:a16="http://schemas.microsoft.com/office/drawing/2014/main" id="{463838AC-65FD-7CFC-26C5-6767EB788061}"/>
                </a:ext>
              </a:extLst>
            </p:cNvPr>
            <p:cNvSpPr txBox="1">
              <a:spLocks/>
            </p:cNvSpPr>
            <p:nvPr/>
          </p:nvSpPr>
          <p:spPr bwMode="auto">
            <a:xfrm>
              <a:off x="4653591" y="1503097"/>
              <a:ext cx="1816142" cy="3851807"/>
            </a:xfrm>
            <a:prstGeom prst="rect">
              <a:avLst/>
            </a:prstGeom>
            <a:gradFill>
              <a:gsLst>
                <a:gs pos="55000">
                  <a:srgbClr val="CBEFF0"/>
                </a:gs>
                <a:gs pos="0">
                  <a:srgbClr val="DAF2F3"/>
                </a:gs>
                <a:gs pos="100000">
                  <a:schemeClr val="accent1">
                    <a:lumMod val="40000"/>
                    <a:lumOff val="60000"/>
                  </a:schemeClr>
                </a:gs>
              </a:gsLst>
              <a:lin ang="5400000" scaled="0"/>
            </a:gradFill>
            <a:ln w="9525">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endParaRPr kumimoji="0" lang="en-US" sz="16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endParaRPr>
            </a:p>
          </p:txBody>
        </p:sp>
        <p:sp>
          <p:nvSpPr>
            <p:cNvPr id="15" name="1">
              <a:extLst>
                <a:ext uri="{FF2B5EF4-FFF2-40B4-BE49-F238E27FC236}">
                  <a16:creationId xmlns:a16="http://schemas.microsoft.com/office/drawing/2014/main" id="{C972C875-417B-6ACB-4D64-BD35BBD83B11}"/>
                </a:ext>
              </a:extLst>
            </p:cNvPr>
            <p:cNvSpPr txBox="1">
              <a:spLocks/>
            </p:cNvSpPr>
            <p:nvPr/>
          </p:nvSpPr>
          <p:spPr bwMode="auto">
            <a:xfrm>
              <a:off x="4751352" y="4055368"/>
              <a:ext cx="1694605" cy="1148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1800"/>
                </a:lnSpc>
                <a:spcBef>
                  <a:spcPts val="1200"/>
                </a:spcBef>
                <a:spcAft>
                  <a:spcPts val="1200"/>
                </a:spcAft>
                <a:buClr>
                  <a:srgbClr val="00BCBF"/>
                </a:buClr>
                <a:buSzPct val="120000"/>
                <a:buFont typeface="Lucida Grande" panose="020B0600040502020204" pitchFamily="34" charset="0"/>
                <a:buNone/>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Retention in treatment</a:t>
              </a:r>
            </a:p>
          </p:txBody>
        </p:sp>
        <p:sp>
          <p:nvSpPr>
            <p:cNvPr id="16" name="1">
              <a:extLst>
                <a:ext uri="{FF2B5EF4-FFF2-40B4-BE49-F238E27FC236}">
                  <a16:creationId xmlns:a16="http://schemas.microsoft.com/office/drawing/2014/main" id="{28572BAD-8AA4-4E2D-28C9-C8DAA40A113D}"/>
                </a:ext>
              </a:extLst>
            </p:cNvPr>
            <p:cNvSpPr txBox="1">
              <a:spLocks/>
            </p:cNvSpPr>
            <p:nvPr/>
          </p:nvSpPr>
          <p:spPr bwMode="auto">
            <a:xfrm>
              <a:off x="4653586" y="3289152"/>
              <a:ext cx="1816142" cy="521709"/>
            </a:xfrm>
            <a:prstGeom prst="rect">
              <a:avLst/>
            </a:prstGeo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r>
                <a:rPr kumimoji="0" lang="en-US" sz="21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Goal 3</a:t>
              </a:r>
              <a:endParaRPr kumimoji="0" lang="en-US" sz="21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F3BA9CC1-9A68-FBDD-8CF8-2B8A814E1389}"/>
                </a:ext>
              </a:extLst>
            </p:cNvPr>
            <p:cNvPicPr>
              <a:picLocks noChangeAspect="1"/>
            </p:cNvPicPr>
            <p:nvPr/>
          </p:nvPicPr>
          <p:blipFill>
            <a:blip r:embed="rId5"/>
            <a:srcRect/>
            <a:stretch/>
          </p:blipFill>
          <p:spPr>
            <a:xfrm>
              <a:off x="4929747" y="1780815"/>
              <a:ext cx="1263830" cy="1263830"/>
            </a:xfrm>
            <a:prstGeom prst="rect">
              <a:avLst/>
            </a:prstGeom>
            <a:effectLst>
              <a:outerShdw blurRad="317500" dist="76200" dir="5400000" algn="ctr" rotWithShape="0">
                <a:srgbClr val="000000">
                  <a:alpha val="20000"/>
                </a:srgbClr>
              </a:outerShdw>
            </a:effectLst>
          </p:spPr>
        </p:pic>
      </p:grpSp>
      <p:grpSp>
        <p:nvGrpSpPr>
          <p:cNvPr id="12" name="Group 11">
            <a:extLst>
              <a:ext uri="{FF2B5EF4-FFF2-40B4-BE49-F238E27FC236}">
                <a16:creationId xmlns:a16="http://schemas.microsoft.com/office/drawing/2014/main" id="{B7849A01-FA86-3EF7-B701-CAE2FF2F436E}"/>
              </a:ext>
            </a:extLst>
          </p:cNvPr>
          <p:cNvGrpSpPr/>
          <p:nvPr/>
        </p:nvGrpSpPr>
        <p:grpSpPr>
          <a:xfrm>
            <a:off x="6632905" y="1503097"/>
            <a:ext cx="1816154" cy="3851807"/>
            <a:chOff x="6632905" y="1503097"/>
            <a:chExt cx="1816154" cy="3851807"/>
          </a:xfrm>
        </p:grpSpPr>
        <p:sp>
          <p:nvSpPr>
            <p:cNvPr id="4" name="4">
              <a:extLst>
                <a:ext uri="{FF2B5EF4-FFF2-40B4-BE49-F238E27FC236}">
                  <a16:creationId xmlns:a16="http://schemas.microsoft.com/office/drawing/2014/main" id="{667AFDF6-D909-C9FF-4122-7B9E42F6AB7B}"/>
                </a:ext>
              </a:extLst>
            </p:cNvPr>
            <p:cNvSpPr txBox="1">
              <a:spLocks/>
            </p:cNvSpPr>
            <p:nvPr/>
          </p:nvSpPr>
          <p:spPr bwMode="auto">
            <a:xfrm>
              <a:off x="6632917" y="1503097"/>
              <a:ext cx="1816142" cy="3851807"/>
            </a:xfrm>
            <a:prstGeom prst="rect">
              <a:avLst/>
            </a:prstGeom>
            <a:gradFill>
              <a:gsLst>
                <a:gs pos="55000">
                  <a:srgbClr val="CBEFF0"/>
                </a:gs>
                <a:gs pos="0">
                  <a:srgbClr val="DAF2F3"/>
                </a:gs>
                <a:gs pos="100000">
                  <a:schemeClr val="accent1">
                    <a:lumMod val="40000"/>
                    <a:lumOff val="60000"/>
                  </a:schemeClr>
                </a:gs>
              </a:gsLst>
              <a:lin ang="5400000" scaled="0"/>
            </a:gradFill>
            <a:ln w="9525">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endParaRPr kumimoji="0" lang="en-US" sz="16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endParaRPr>
            </a:p>
          </p:txBody>
        </p:sp>
        <p:sp>
          <p:nvSpPr>
            <p:cNvPr id="18" name="1">
              <a:extLst>
                <a:ext uri="{FF2B5EF4-FFF2-40B4-BE49-F238E27FC236}">
                  <a16:creationId xmlns:a16="http://schemas.microsoft.com/office/drawing/2014/main" id="{874416EA-7BA4-CF52-0547-A0B61706DFB2}"/>
                </a:ext>
              </a:extLst>
            </p:cNvPr>
            <p:cNvSpPr txBox="1">
              <a:spLocks/>
            </p:cNvSpPr>
            <p:nvPr/>
          </p:nvSpPr>
          <p:spPr bwMode="auto">
            <a:xfrm>
              <a:off x="6632905" y="3289152"/>
              <a:ext cx="1816141" cy="521709"/>
            </a:xfrm>
            <a:prstGeom prst="rect">
              <a:avLst/>
            </a:prstGeom>
            <a:solidFill>
              <a:schemeClr val="accent1"/>
            </a:solid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2200"/>
                </a:lnSpc>
                <a:spcBef>
                  <a:spcPts val="1200"/>
                </a:spcBef>
                <a:spcAft>
                  <a:spcPts val="1200"/>
                </a:spcAft>
                <a:buClr>
                  <a:srgbClr val="00BCBF"/>
                </a:buClr>
                <a:buSzPct val="120000"/>
                <a:buFont typeface="Lucida Grande" panose="020B0600040502020204" pitchFamily="34" charset="0"/>
                <a:buNone/>
                <a:tabLst/>
                <a:defRPr/>
              </a:pPr>
              <a:r>
                <a:rPr kumimoji="0" lang="en-US" sz="21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Goal 4</a:t>
              </a:r>
              <a:endParaRPr kumimoji="0" lang="en-US" sz="21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19" name="1">
              <a:extLst>
                <a:ext uri="{FF2B5EF4-FFF2-40B4-BE49-F238E27FC236}">
                  <a16:creationId xmlns:a16="http://schemas.microsoft.com/office/drawing/2014/main" id="{0AC0F364-E63C-5C94-452E-026A3A79507B}"/>
                </a:ext>
              </a:extLst>
            </p:cNvPr>
            <p:cNvSpPr txBox="1">
              <a:spLocks/>
            </p:cNvSpPr>
            <p:nvPr/>
          </p:nvSpPr>
          <p:spPr bwMode="auto">
            <a:xfrm>
              <a:off x="6819876" y="3993158"/>
              <a:ext cx="1442224" cy="11483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ts val="1800"/>
                </a:lnSpc>
                <a:spcBef>
                  <a:spcPts val="1200"/>
                </a:spcBef>
                <a:spcAft>
                  <a:spcPts val="1200"/>
                </a:spcAft>
                <a:buClr>
                  <a:srgbClr val="00BCBF"/>
                </a:buClr>
                <a:buSzPct val="120000"/>
                <a:buFont typeface="Lucida Grande" panose="020B0600040502020204" pitchFamily="34" charset="0"/>
                <a:buNone/>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Stopping and extended </a:t>
              </a:r>
              <a:b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b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relapse prevention</a:t>
              </a:r>
            </a:p>
          </p:txBody>
        </p:sp>
        <p:pic>
          <p:nvPicPr>
            <p:cNvPr id="22" name="Picture 21">
              <a:extLst>
                <a:ext uri="{FF2B5EF4-FFF2-40B4-BE49-F238E27FC236}">
                  <a16:creationId xmlns:a16="http://schemas.microsoft.com/office/drawing/2014/main" id="{64D2C5EE-0065-BEB2-6405-715DBC994410}"/>
                </a:ext>
              </a:extLst>
            </p:cNvPr>
            <p:cNvPicPr>
              <a:picLocks noChangeAspect="1"/>
            </p:cNvPicPr>
            <p:nvPr/>
          </p:nvPicPr>
          <p:blipFill>
            <a:blip r:embed="rId6"/>
            <a:srcRect/>
            <a:stretch/>
          </p:blipFill>
          <p:spPr>
            <a:xfrm>
              <a:off x="6909073" y="1780815"/>
              <a:ext cx="1263830" cy="1263830"/>
            </a:xfrm>
            <a:prstGeom prst="rect">
              <a:avLst/>
            </a:prstGeom>
            <a:effectLst>
              <a:outerShdw blurRad="317500" dist="76200" dir="5400000" algn="ctr" rotWithShape="0">
                <a:srgbClr val="000000">
                  <a:alpha val="20000"/>
                </a:srgbClr>
              </a:outerShdw>
            </a:effectLst>
          </p:spPr>
        </p:pic>
      </p:grpSp>
      <p:sp>
        <p:nvSpPr>
          <p:cNvPr id="2" name="Subtitle 2">
            <a:extLst>
              <a:ext uri="{FF2B5EF4-FFF2-40B4-BE49-F238E27FC236}">
                <a16:creationId xmlns:a16="http://schemas.microsoft.com/office/drawing/2014/main" id="{8B3C955C-F7AD-8877-F97C-170C815C2BBC}"/>
              </a:ext>
            </a:extLst>
          </p:cNvPr>
          <p:cNvSpPr txBox="1">
            <a:spLocks/>
          </p:cNvSpPr>
          <p:nvPr/>
        </p:nvSpPr>
        <p:spPr>
          <a:xfrm>
            <a:off x="765175" y="0"/>
            <a:ext cx="7613650" cy="1946772"/>
          </a:xfrm>
          <a:prstGeom prst="rect">
            <a:avLst/>
          </a:prstGeom>
        </p:spPr>
        <p:txBody>
          <a:bodyPr lIns="0" tIns="0" rIns="0" bIns="360000" anchor="ct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0" fontAlgn="base" latinLnBrk="0" hangingPunct="0">
              <a:lnSpc>
                <a:spcPct val="100000"/>
              </a:lnSpc>
              <a:spcBef>
                <a:spcPts val="0"/>
              </a:spcBef>
              <a:spcAft>
                <a:spcPts val="0"/>
              </a:spcAft>
              <a:buClr>
                <a:srgbClr val="005EB8"/>
              </a:buClr>
              <a:buSzPct val="120000"/>
              <a:buFont typeface="Lucida Grande" panose="020B0600040502020204" pitchFamily="34" charset="0"/>
              <a:buNone/>
              <a:tabLst/>
              <a:defRPr/>
            </a:pPr>
            <a:r>
              <a:rPr kumimoji="0" lang="en-GB" altLang="en-US" sz="28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Tobacco treatment goals</a:t>
            </a:r>
            <a:endParaRPr kumimoji="0" lang="en-US" sz="2800" b="0" i="0" u="none" strike="noStrike" kern="1200" cap="none" spc="0" normalizeH="0" baseline="0" noProof="0" dirty="0">
              <a:ln>
                <a:noFill/>
              </a:ln>
              <a:solidFill>
                <a:srgbClr val="FFFFFF"/>
              </a:solidFill>
              <a:effectLst>
                <a:outerShdw blurRad="165100" dist="38100" dir="5400000" algn="ctr" rotWithShape="0">
                  <a:srgbClr val="000000">
                    <a:alpha val="40000"/>
                  </a:srgbClr>
                </a:outerShdw>
              </a:effectLst>
              <a:uLnTx/>
              <a:uFillTx/>
              <a:latin typeface="Arial" panose="020B0604020202020204" pitchFamily="34" charset="0"/>
              <a:cs typeface="Arial" panose="020B0604020202020204" pitchFamily="34" charset="0"/>
            </a:endParaRPr>
          </a:p>
        </p:txBody>
      </p:sp>
      <p:sp>
        <p:nvSpPr>
          <p:cNvPr id="23" name="Footer Placeholder 3">
            <a:extLst>
              <a:ext uri="{FF2B5EF4-FFF2-40B4-BE49-F238E27FC236}">
                <a16:creationId xmlns:a16="http://schemas.microsoft.com/office/drawing/2014/main" id="{CB74BA7F-A480-BA14-FC3D-9242895187E4}"/>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marL="0" marR="0" lvl="0" indent="0" algn="l" defTabSz="457200" rtl="0" eaLnBrk="1" fontAlgn="base" latinLnBrk="0" hangingPunct="1">
              <a:lnSpc>
                <a:spcPct val="100000"/>
              </a:lnSpc>
              <a:spcBef>
                <a:spcPct val="0"/>
              </a:spcBef>
              <a:spcAft>
                <a:spcPts val="600"/>
              </a:spcAft>
              <a:buClrTx/>
              <a:buSzTx/>
              <a:buFontTx/>
              <a:buNone/>
              <a:tabLst/>
              <a:defRPr/>
            </a:pPr>
            <a:r>
              <a:rPr kumimoji="0" lang="en-US" sz="1000" b="0" i="1" u="none" strike="noStrike" kern="1200" cap="none" spc="0" normalizeH="0" baseline="0" noProof="0" dirty="0">
                <a:ln>
                  <a:noFill/>
                </a:ln>
                <a:solidFill>
                  <a:srgbClr val="FFFFFF"/>
                </a:solidFill>
                <a:effectLst/>
                <a:uLnTx/>
                <a:uFillTx/>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44000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1B8696F-4F1B-8672-766C-65B1E43F09FF}"/>
              </a:ext>
            </a:extLst>
          </p:cNvPr>
          <p:cNvPicPr>
            <a:picLocks noChangeAspect="1"/>
          </p:cNvPicPr>
          <p:nvPr/>
        </p:nvPicPr>
        <p:blipFill>
          <a:blip r:embed="rId3"/>
          <a:srcRect/>
          <a:stretch/>
        </p:blipFill>
        <p:spPr>
          <a:xfrm>
            <a:off x="0" y="0"/>
            <a:ext cx="9144000" cy="6858000"/>
          </a:xfrm>
          <a:prstGeom prst="rect">
            <a:avLst/>
          </a:prstGeom>
        </p:spPr>
      </p:pic>
      <p:sp>
        <p:nvSpPr>
          <p:cNvPr id="79" name="TextBox 78">
            <a:extLst>
              <a:ext uri="{FF2B5EF4-FFF2-40B4-BE49-F238E27FC236}">
                <a16:creationId xmlns:a16="http://schemas.microsoft.com/office/drawing/2014/main" id="{16BD2193-336B-3192-10F8-419BF201F4DB}"/>
              </a:ext>
            </a:extLst>
          </p:cNvPr>
          <p:cNvSpPr txBox="1"/>
          <p:nvPr/>
        </p:nvSpPr>
        <p:spPr bwMode="auto">
          <a:xfrm>
            <a:off x="9919855" y="3738101"/>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lvl="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a:pPr>
            <a:endParaRPr kumimoji="0" lang="en-US" sz="2200" b="0" i="0" u="none" strike="noStrike" kern="1200" cap="none" spc="0" normalizeH="0" baseline="0" noProof="0" dirty="0">
              <a:ln>
                <a:noFill/>
              </a:ln>
              <a:solidFill>
                <a:srgbClr val="EEAB91"/>
              </a:solidFill>
              <a:effectLst/>
              <a:uLnTx/>
              <a:uFillTx/>
              <a:latin typeface="Arial" panose="020B0604020202020204"/>
              <a:ea typeface="Geneva" pitchFamily="-109" charset="0"/>
              <a:cs typeface="Geneva" pitchFamily="-109" charset="0"/>
            </a:endParaRPr>
          </a:p>
        </p:txBody>
      </p:sp>
      <p:sp>
        <p:nvSpPr>
          <p:cNvPr id="3" name="Text Placeholder 2">
            <a:extLst>
              <a:ext uri="{FF2B5EF4-FFF2-40B4-BE49-F238E27FC236}">
                <a16:creationId xmlns:a16="http://schemas.microsoft.com/office/drawing/2014/main" id="{4DD56504-0587-B9CC-8B2E-C1BB7DDF81D0}"/>
              </a:ext>
            </a:extLst>
          </p:cNvPr>
          <p:cNvSpPr txBox="1">
            <a:spLocks/>
          </p:cNvSpPr>
          <p:nvPr/>
        </p:nvSpPr>
        <p:spPr>
          <a:xfrm>
            <a:off x="571499" y="1806200"/>
            <a:ext cx="4573938" cy="2998276"/>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3500"/>
              </a:lnSpc>
              <a:spcBef>
                <a:spcPts val="500"/>
              </a:spcBef>
              <a:spcAft>
                <a:spcPts val="1500"/>
              </a:spcAft>
              <a:buClr>
                <a:srgbClr val="00BDFF"/>
              </a:buClr>
              <a:buSzPct val="120000"/>
              <a:buFont typeface="Lucida Grande" panose="020B0600040502020204" pitchFamily="34" charset="0"/>
              <a:buNone/>
              <a:tabLst/>
              <a:defRPr/>
            </a:pPr>
            <a:r>
              <a:rPr kumimoji="0" lang="en-US" sz="3000" b="1" i="0" u="none" strike="noStrike" kern="1200" cap="none" spc="0" normalizeH="0" baseline="0" noProof="0" dirty="0">
                <a:ln>
                  <a:noFill/>
                </a:ln>
                <a:solidFill>
                  <a:srgbClr val="00A7FF"/>
                </a:solidFill>
                <a:effectLst/>
                <a:uLnTx/>
                <a:uFillTx/>
                <a:latin typeface="Arial" panose="020B0604020202020204" pitchFamily="34" charset="0"/>
                <a:cs typeface="Arial" panose="020B0604020202020204" pitchFamily="34" charset="0"/>
              </a:rPr>
              <a:t>Inpatient Bundle</a:t>
            </a:r>
            <a:endParaRPr kumimoji="0" lang="en-US" sz="2000" b="1" i="0" u="none" strike="noStrike" kern="1200" cap="none" spc="0" normalizeH="0" baseline="0" noProof="0" dirty="0">
              <a:ln>
                <a:noFill/>
              </a:ln>
              <a:solidFill>
                <a:srgbClr val="00A7FF"/>
              </a:solidFill>
              <a:effectLst/>
              <a:uLnTx/>
              <a:uFillTx/>
              <a:latin typeface="Arial" panose="020B0604020202020204" pitchFamily="34" charset="0"/>
              <a:cs typeface="Arial" panose="020B0604020202020204" pitchFamily="34" charset="0"/>
            </a:endParaRPr>
          </a:p>
          <a:p>
            <a:pPr marL="0" marR="0" lvl="0" indent="0" algn="l" defTabSz="457200" rtl="0" eaLnBrk="0" fontAlgn="base" latinLnBrk="0" hangingPunct="0">
              <a:lnSpc>
                <a:spcPts val="3500"/>
              </a:lnSpc>
              <a:spcBef>
                <a:spcPts val="500"/>
              </a:spcBef>
              <a:spcAft>
                <a:spcPts val="1500"/>
              </a:spcAft>
              <a:buClr>
                <a:srgbClr val="00BDFF"/>
              </a:buClr>
              <a:buSzPct val="120000"/>
              <a:buFont typeface="Lucida Grande" panose="020B0600040502020204" pitchFamily="34" charset="0"/>
              <a:buNone/>
              <a:tabLst/>
              <a:defRPr/>
            </a:pPr>
            <a:r>
              <a:rPr kumimoji="0" lang="en-US" sz="2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Specialist Assessment </a:t>
            </a:r>
            <a:br>
              <a:rPr kumimoji="0" lang="en-US" sz="2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br>
            <a:r>
              <a:rPr kumimoji="0" lang="en-US" sz="2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&amp; Treatment Plan</a:t>
            </a:r>
            <a:endParaRPr kumimoji="0" lang="en-US" sz="20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endParaRPr>
          </a:p>
        </p:txBody>
      </p:sp>
      <p:pic>
        <p:nvPicPr>
          <p:cNvPr id="6" name="Graphic 5">
            <a:extLst>
              <a:ext uri="{FF2B5EF4-FFF2-40B4-BE49-F238E27FC236}">
                <a16:creationId xmlns:a16="http://schemas.microsoft.com/office/drawing/2014/main" id="{5B853660-301F-770A-A649-41C14D5A681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5384494" y="546315"/>
            <a:ext cx="3115910" cy="5765368"/>
          </a:xfrm>
          <a:prstGeom prst="rect">
            <a:avLst/>
          </a:prstGeom>
          <a:effectLst>
            <a:outerShdw blurRad="317500" dist="76200" dir="5400000" algn="ctr" rotWithShape="0">
              <a:srgbClr val="000000">
                <a:alpha val="25000"/>
              </a:srgbClr>
            </a:outerShdw>
          </a:effectLst>
        </p:spPr>
      </p:pic>
    </p:spTree>
    <p:extLst>
      <p:ext uri="{BB962C8B-B14F-4D97-AF65-F5344CB8AC3E}">
        <p14:creationId xmlns:p14="http://schemas.microsoft.com/office/powerpoint/2010/main" val="3105168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4DB133F-B272-D855-6183-4664EE252E1A}"/>
              </a:ext>
            </a:extLst>
          </p:cNvPr>
          <p:cNvPicPr>
            <a:picLocks noChangeAspect="1"/>
          </p:cNvPicPr>
          <p:nvPr/>
        </p:nvPicPr>
        <p:blipFill>
          <a:blip r:embed="rId3">
            <a:alphaModFix amt="50000"/>
          </a:blip>
          <a:srcRect/>
          <a:stretch/>
        </p:blipFill>
        <p:spPr>
          <a:xfrm>
            <a:off x="0" y="0"/>
            <a:ext cx="9144000" cy="6858000"/>
          </a:xfrm>
          <a:prstGeom prst="rect">
            <a:avLst/>
          </a:prstGeom>
        </p:spPr>
      </p:pic>
      <p:pic>
        <p:nvPicPr>
          <p:cNvPr id="3" name="Picture 2">
            <a:extLst>
              <a:ext uri="{FF2B5EF4-FFF2-40B4-BE49-F238E27FC236}">
                <a16:creationId xmlns:a16="http://schemas.microsoft.com/office/drawing/2014/main" id="{61DD7093-6762-3452-EF90-87A355E059DA}"/>
              </a:ext>
            </a:extLst>
          </p:cNvPr>
          <p:cNvPicPr>
            <a:picLocks noChangeAspect="1"/>
          </p:cNvPicPr>
          <p:nvPr/>
        </p:nvPicPr>
        <p:blipFill>
          <a:blip r:embed="rId4"/>
          <a:srcRect/>
          <a:stretch/>
        </p:blipFill>
        <p:spPr>
          <a:xfrm>
            <a:off x="720303" y="1384629"/>
            <a:ext cx="495300" cy="495300"/>
          </a:xfrm>
          <a:prstGeom prst="rect">
            <a:avLst/>
          </a:prstGeom>
          <a:ln>
            <a:solidFill>
              <a:schemeClr val="accent5"/>
            </a:solidFill>
          </a:ln>
          <a:effectLst>
            <a:outerShdw blurRad="190500" dist="50800" dir="5400000" algn="ctr" rotWithShape="0">
              <a:srgbClr val="000000">
                <a:alpha val="15000"/>
              </a:srgbClr>
            </a:outerShdw>
          </a:effectLst>
        </p:spPr>
      </p:pic>
      <p:sp>
        <p:nvSpPr>
          <p:cNvPr id="4" name="Text Placeholder 3">
            <a:extLst>
              <a:ext uri="{FF2B5EF4-FFF2-40B4-BE49-F238E27FC236}">
                <a16:creationId xmlns:a16="http://schemas.microsoft.com/office/drawing/2014/main" id="{366C5551-28CE-77E9-CF5D-11C0BDFD08EA}"/>
              </a:ext>
            </a:extLst>
          </p:cNvPr>
          <p:cNvSpPr txBox="1">
            <a:spLocks/>
          </p:cNvSpPr>
          <p:nvPr/>
        </p:nvSpPr>
        <p:spPr bwMode="auto">
          <a:xfrm>
            <a:off x="1336276" y="1379731"/>
            <a:ext cx="7754974" cy="5001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2000"/>
              </a:lnSpc>
              <a:spcBef>
                <a:spcPts val="0"/>
              </a:spcBef>
              <a:spcAft>
                <a:spcPts val="0"/>
              </a:spcAft>
              <a:buClr>
                <a:srgbClr val="F79644"/>
              </a:buClr>
              <a:buSzPct val="120000"/>
              <a:buFont typeface="Lucida Grande" panose="020B0600040502020204" pitchFamily="34" charset="0"/>
              <a:buNone/>
              <a:tabLst>
                <a:tab pos="219075" algn="l"/>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1.	</a:t>
            </a:r>
            <a:r>
              <a:rPr kumimoji="0" lang="en-US" sz="15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Establish rapport and assess progress since admission</a:t>
            </a:r>
          </a:p>
        </p:txBody>
      </p:sp>
      <p:sp>
        <p:nvSpPr>
          <p:cNvPr id="28" name="Title 1">
            <a:extLst>
              <a:ext uri="{FF2B5EF4-FFF2-40B4-BE49-F238E27FC236}">
                <a16:creationId xmlns:a16="http://schemas.microsoft.com/office/drawing/2014/main" id="{FD5A4F87-CD24-6685-9833-BC2754186AFD}"/>
              </a:ext>
            </a:extLst>
          </p:cNvPr>
          <p:cNvSpPr txBox="1">
            <a:spLocks/>
          </p:cNvSpPr>
          <p:nvPr/>
        </p:nvSpPr>
        <p:spPr>
          <a:xfrm>
            <a:off x="571500" y="382106"/>
            <a:ext cx="7962900" cy="864673"/>
          </a:xfrm>
          <a:prstGeom prst="rect">
            <a:avLst/>
          </a:prstGeom>
        </p:spPr>
        <p:txBody>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marL="9525" marR="0" lvl="0" indent="-9525" algn="l" defTabSz="457200" rtl="0" eaLnBrk="0" fontAlgn="base" latinLnBrk="0" hangingPunct="0">
              <a:lnSpc>
                <a:spcPts val="2800"/>
              </a:lnSpc>
              <a:spcBef>
                <a:spcPct val="0"/>
              </a:spcBef>
              <a:spcAft>
                <a:spcPct val="0"/>
              </a:spcAft>
              <a:buClrTx/>
              <a:buSzTx/>
              <a:buFontTx/>
              <a:buNone/>
              <a:tabLst/>
              <a:defRPr/>
            </a:pPr>
            <a:r>
              <a:rPr kumimoji="0" lang="en-US" sz="2300" b="1"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rPr>
              <a:t>Specialist Assessment &amp; Treatment Plan:</a:t>
            </a:r>
            <a:br>
              <a:rPr kumimoji="0" lang="en-US" sz="2300" b="1"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rPr>
            </a:br>
            <a:r>
              <a:rPr kumimoji="0" lang="en-US" sz="21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Initial Assessment</a:t>
            </a:r>
          </a:p>
        </p:txBody>
      </p:sp>
      <p:pic>
        <p:nvPicPr>
          <p:cNvPr id="15" name="Picture 14">
            <a:extLst>
              <a:ext uri="{FF2B5EF4-FFF2-40B4-BE49-F238E27FC236}">
                <a16:creationId xmlns:a16="http://schemas.microsoft.com/office/drawing/2014/main" id="{EA8A5D49-963F-3D36-A266-5BF8497DEDFD}"/>
              </a:ext>
            </a:extLst>
          </p:cNvPr>
          <p:cNvPicPr>
            <a:picLocks noChangeAspect="1"/>
          </p:cNvPicPr>
          <p:nvPr/>
        </p:nvPicPr>
        <p:blipFill>
          <a:blip r:embed="rId5"/>
          <a:srcRect/>
          <a:stretch/>
        </p:blipFill>
        <p:spPr>
          <a:xfrm>
            <a:off x="720303" y="2090583"/>
            <a:ext cx="495300" cy="495300"/>
          </a:xfrm>
          <a:prstGeom prst="rect">
            <a:avLst/>
          </a:prstGeom>
          <a:effectLst>
            <a:outerShdw blurRad="190500" dist="50800" dir="5400000" algn="ctr" rotWithShape="0">
              <a:srgbClr val="000000">
                <a:alpha val="15000"/>
              </a:srgbClr>
            </a:outerShdw>
          </a:effectLst>
        </p:spPr>
      </p:pic>
      <p:sp>
        <p:nvSpPr>
          <p:cNvPr id="23" name="Text Placeholder 3">
            <a:extLst>
              <a:ext uri="{FF2B5EF4-FFF2-40B4-BE49-F238E27FC236}">
                <a16:creationId xmlns:a16="http://schemas.microsoft.com/office/drawing/2014/main" id="{EC0BF2AD-E34B-A767-6052-69B008CE2CC4}"/>
              </a:ext>
            </a:extLst>
          </p:cNvPr>
          <p:cNvSpPr txBox="1">
            <a:spLocks/>
          </p:cNvSpPr>
          <p:nvPr/>
        </p:nvSpPr>
        <p:spPr bwMode="auto">
          <a:xfrm>
            <a:off x="1336275" y="2090583"/>
            <a:ext cx="7754974" cy="5001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2000"/>
              </a:lnSpc>
              <a:spcBef>
                <a:spcPts val="0"/>
              </a:spcBef>
              <a:spcAft>
                <a:spcPts val="0"/>
              </a:spcAft>
              <a:buClr>
                <a:srgbClr val="F79644"/>
              </a:buClr>
              <a:buSzPct val="120000"/>
              <a:buFont typeface="Lucida Grande" panose="020B0600040502020204" pitchFamily="34" charset="0"/>
              <a:buNone/>
              <a:tabLst>
                <a:tab pos="219075" algn="l"/>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2.	</a:t>
            </a:r>
            <a:r>
              <a:rPr kumimoji="0" lang="en-US" sz="15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Provide personalised advice and inform about available support</a:t>
            </a:r>
          </a:p>
        </p:txBody>
      </p:sp>
      <p:sp>
        <p:nvSpPr>
          <p:cNvPr id="27" name="Text Placeholder 3">
            <a:extLst>
              <a:ext uri="{FF2B5EF4-FFF2-40B4-BE49-F238E27FC236}">
                <a16:creationId xmlns:a16="http://schemas.microsoft.com/office/drawing/2014/main" id="{365F1878-10D1-A44D-0CF7-CE5D8F85587B}"/>
              </a:ext>
            </a:extLst>
          </p:cNvPr>
          <p:cNvSpPr txBox="1">
            <a:spLocks/>
          </p:cNvSpPr>
          <p:nvPr/>
        </p:nvSpPr>
        <p:spPr bwMode="auto">
          <a:xfrm>
            <a:off x="1336275" y="2916652"/>
            <a:ext cx="7754973" cy="1024695"/>
          </a:xfrm>
          <a:prstGeom prst="rect">
            <a:avLst/>
          </a:prstGeom>
          <a:noFill/>
          <a:ln w="9525">
            <a:noFill/>
            <a:miter lim="800000"/>
            <a:headEnd/>
            <a:tailEnd/>
          </a:ln>
        </p:spPr>
        <p:txBody>
          <a:bodyPr vert="horz" wrap="square" lIns="91440" tIns="0" rIns="9144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2000"/>
              </a:lnSpc>
              <a:spcBef>
                <a:spcPts val="0"/>
              </a:spcBef>
              <a:spcAft>
                <a:spcPts val="400"/>
              </a:spcAft>
              <a:buClr>
                <a:srgbClr val="F79644"/>
              </a:buClr>
              <a:buSzPct val="120000"/>
              <a:buFont typeface="Lucida Grande" panose="020B0600040502020204" pitchFamily="34" charset="0"/>
              <a:buNone/>
              <a:tabLst>
                <a:tab pos="219075" algn="l"/>
                <a:tab pos="1285875" algn="l"/>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3.	</a:t>
            </a:r>
            <a:r>
              <a:rPr kumimoji="0" lang="en-US" sz="15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Conduct assessment </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Level of tobacco dependence</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Withdrawal symptoms and urges to smoke</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Use of treatment (frequency, correct technique)</a:t>
            </a:r>
          </a:p>
        </p:txBody>
      </p:sp>
      <p:pic>
        <p:nvPicPr>
          <p:cNvPr id="36" name="Picture 35">
            <a:extLst>
              <a:ext uri="{FF2B5EF4-FFF2-40B4-BE49-F238E27FC236}">
                <a16:creationId xmlns:a16="http://schemas.microsoft.com/office/drawing/2014/main" id="{53795348-8FE5-301F-CB95-1F96F048DED4}"/>
              </a:ext>
            </a:extLst>
          </p:cNvPr>
          <p:cNvPicPr>
            <a:picLocks noChangeAspect="1"/>
          </p:cNvPicPr>
          <p:nvPr/>
        </p:nvPicPr>
        <p:blipFill>
          <a:blip r:embed="rId6"/>
          <a:srcRect/>
          <a:stretch/>
        </p:blipFill>
        <p:spPr>
          <a:xfrm>
            <a:off x="720303" y="4051734"/>
            <a:ext cx="495300" cy="495300"/>
          </a:xfrm>
          <a:prstGeom prst="rect">
            <a:avLst/>
          </a:prstGeom>
          <a:effectLst>
            <a:outerShdw blurRad="190500" dist="50800" dir="5400000" algn="ctr" rotWithShape="0">
              <a:srgbClr val="000000">
                <a:alpha val="15000"/>
              </a:srgbClr>
            </a:outerShdw>
          </a:effectLst>
        </p:spPr>
      </p:pic>
      <p:pic>
        <p:nvPicPr>
          <p:cNvPr id="55" name="Picture 54">
            <a:extLst>
              <a:ext uri="{FF2B5EF4-FFF2-40B4-BE49-F238E27FC236}">
                <a16:creationId xmlns:a16="http://schemas.microsoft.com/office/drawing/2014/main" id="{686053FF-0F73-195A-51E8-31AD8D36114B}"/>
              </a:ext>
            </a:extLst>
          </p:cNvPr>
          <p:cNvPicPr>
            <a:picLocks noChangeAspect="1"/>
          </p:cNvPicPr>
          <p:nvPr/>
        </p:nvPicPr>
        <p:blipFill>
          <a:blip r:embed="rId7"/>
          <a:srcRect/>
          <a:stretch/>
        </p:blipFill>
        <p:spPr>
          <a:xfrm>
            <a:off x="720303" y="5921134"/>
            <a:ext cx="495300" cy="495300"/>
          </a:xfrm>
          <a:prstGeom prst="rect">
            <a:avLst/>
          </a:prstGeom>
          <a:effectLst>
            <a:outerShdw blurRad="190500" dist="50800" dir="5400000" algn="ctr" rotWithShape="0">
              <a:srgbClr val="000000">
                <a:alpha val="15000"/>
              </a:srgbClr>
            </a:outerShdw>
          </a:effectLst>
        </p:spPr>
      </p:pic>
      <p:pic>
        <p:nvPicPr>
          <p:cNvPr id="58" name="Picture 57">
            <a:extLst>
              <a:ext uri="{FF2B5EF4-FFF2-40B4-BE49-F238E27FC236}">
                <a16:creationId xmlns:a16="http://schemas.microsoft.com/office/drawing/2014/main" id="{1EC367B0-9479-CC14-8C51-B795CE1044A7}"/>
              </a:ext>
            </a:extLst>
          </p:cNvPr>
          <p:cNvPicPr>
            <a:picLocks noChangeAspect="1"/>
          </p:cNvPicPr>
          <p:nvPr/>
        </p:nvPicPr>
        <p:blipFill>
          <a:blip r:embed="rId8"/>
          <a:srcRect/>
          <a:stretch/>
        </p:blipFill>
        <p:spPr>
          <a:xfrm>
            <a:off x="720303" y="2796536"/>
            <a:ext cx="495300" cy="495300"/>
          </a:xfrm>
          <a:prstGeom prst="rect">
            <a:avLst/>
          </a:prstGeom>
          <a:effectLst>
            <a:outerShdw blurRad="190500" dist="50800" dir="5400000" algn="ctr" rotWithShape="0">
              <a:srgbClr val="000000">
                <a:alpha val="15000"/>
              </a:srgbClr>
            </a:outerShdw>
          </a:effectLst>
        </p:spPr>
      </p:pic>
      <p:sp>
        <p:nvSpPr>
          <p:cNvPr id="59" name="Text Placeholder 3">
            <a:extLst>
              <a:ext uri="{FF2B5EF4-FFF2-40B4-BE49-F238E27FC236}">
                <a16:creationId xmlns:a16="http://schemas.microsoft.com/office/drawing/2014/main" id="{11EFE0E5-44EA-0E98-E829-D6F0757A48B1}"/>
              </a:ext>
            </a:extLst>
          </p:cNvPr>
          <p:cNvSpPr txBox="1">
            <a:spLocks/>
          </p:cNvSpPr>
          <p:nvPr/>
        </p:nvSpPr>
        <p:spPr bwMode="auto">
          <a:xfrm>
            <a:off x="1336275" y="5921134"/>
            <a:ext cx="7754974" cy="495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2000"/>
              </a:lnSpc>
              <a:spcBef>
                <a:spcPts val="0"/>
              </a:spcBef>
              <a:spcAft>
                <a:spcPts val="0"/>
              </a:spcAft>
              <a:buClr>
                <a:srgbClr val="F79644"/>
              </a:buClr>
              <a:buSzPct val="120000"/>
              <a:buFont typeface="Lucida Grande" panose="020B0600040502020204" pitchFamily="34" charset="0"/>
              <a:buNone/>
              <a:tabLst>
                <a:tab pos="219075" algn="l"/>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5.	</a:t>
            </a:r>
            <a:r>
              <a:rPr kumimoji="0" lang="en-US" sz="15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Provide summary, agree to next follow-up and prompt commitment</a:t>
            </a:r>
          </a:p>
        </p:txBody>
      </p:sp>
      <p:sp>
        <p:nvSpPr>
          <p:cNvPr id="5" name="Text Placeholder 3">
            <a:extLst>
              <a:ext uri="{FF2B5EF4-FFF2-40B4-BE49-F238E27FC236}">
                <a16:creationId xmlns:a16="http://schemas.microsoft.com/office/drawing/2014/main" id="{A4454FCC-3592-7E25-D2E6-EF7032B05459}"/>
              </a:ext>
            </a:extLst>
          </p:cNvPr>
          <p:cNvSpPr txBox="1">
            <a:spLocks/>
          </p:cNvSpPr>
          <p:nvPr/>
        </p:nvSpPr>
        <p:spPr bwMode="auto">
          <a:xfrm>
            <a:off x="1336276" y="4180219"/>
            <a:ext cx="7754972" cy="1502043"/>
          </a:xfrm>
          <a:prstGeom prst="rect">
            <a:avLst/>
          </a:prstGeom>
          <a:noFill/>
          <a:ln w="9525">
            <a:noFill/>
            <a:miter lim="800000"/>
            <a:headEnd/>
            <a:tailEnd/>
          </a:ln>
        </p:spPr>
        <p:txBody>
          <a:bodyPr vert="horz" wrap="square" lIns="91440" tIns="0" rIns="9144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0" fontAlgn="base" latinLnBrk="0" hangingPunct="0">
              <a:lnSpc>
                <a:spcPts val="2000"/>
              </a:lnSpc>
              <a:spcBef>
                <a:spcPts val="0"/>
              </a:spcBef>
              <a:spcAft>
                <a:spcPts val="400"/>
              </a:spcAft>
              <a:buClr>
                <a:srgbClr val="00A7FF"/>
              </a:buClr>
              <a:buSzPct val="120000"/>
              <a:buFont typeface="Lucida Grande" panose="020B0600040502020204" pitchFamily="34" charset="0"/>
              <a:buNone/>
              <a:tabLst>
                <a:tab pos="219075" algn="l"/>
              </a:tabLst>
              <a:defRPr/>
            </a:pPr>
            <a:r>
              <a:rPr kumimoji="0" lang="en-US" sz="15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4.	</a:t>
            </a:r>
            <a:r>
              <a:rPr kumimoji="0" lang="en-US" sz="1500" b="1" i="0" u="none" strike="noStrike" kern="1200" cap="none" spc="-30" normalizeH="0" baseline="0" noProof="0" dirty="0">
                <a:ln>
                  <a:noFill/>
                </a:ln>
                <a:solidFill>
                  <a:srgbClr val="414141"/>
                </a:solidFill>
                <a:effectLst/>
                <a:uLnTx/>
                <a:uFillTx/>
                <a:latin typeface="Arial" panose="020B0604020202020204" pitchFamily="34" charset="0"/>
                <a:cs typeface="Arial" panose="020B0604020202020204" pitchFamily="34" charset="0"/>
              </a:rPr>
              <a:t>Agree to treatment plan and provide specialist support during inpatient stay</a:t>
            </a:r>
            <a:r>
              <a:rPr kumimoji="0" lang="en-US" sz="1500" b="1"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 </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Advise on continued use of tobacco dependence aids</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Adjust treatment (as needed)</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Review medication, escalate to prescriber if required</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CO testing</a:t>
            </a:r>
          </a:p>
          <a:p>
            <a:pPr marL="447675" marR="0" lvl="0" indent="-219075" algn="l" defTabSz="457200" rtl="0" eaLnBrk="0" fontAlgn="base" latinLnBrk="0" hangingPunct="0">
              <a:lnSpc>
                <a:spcPts val="2200"/>
              </a:lnSpc>
              <a:spcBef>
                <a:spcPts val="0"/>
              </a:spcBef>
              <a:spcAft>
                <a:spcPts val="0"/>
              </a:spcAft>
              <a:buClr>
                <a:srgbClr val="00A7FF"/>
              </a:buClr>
              <a:buSzPct val="120000"/>
              <a:buFont typeface="Lucida Grande" panose="020B0600040502020204" pitchFamily="34" charset="0"/>
              <a:buChar char="■"/>
              <a:tabLst>
                <a:tab pos="1285875" algn="l"/>
              </a:tabLst>
              <a:defRPr/>
            </a:pPr>
            <a:r>
              <a:rPr kumimoji="0" lang="en-US" sz="14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Behavioural support</a:t>
            </a:r>
          </a:p>
        </p:txBody>
      </p:sp>
    </p:spTree>
    <p:extLst>
      <p:ext uri="{BB962C8B-B14F-4D97-AF65-F5344CB8AC3E}">
        <p14:creationId xmlns:p14="http://schemas.microsoft.com/office/powerpoint/2010/main" val="863750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134A6-252E-DB1E-5255-A732B2C30B4D}"/>
            </a:ext>
          </a:extLst>
        </p:cNvPr>
        <p:cNvGrpSpPr/>
        <p:nvPr/>
      </p:nvGrpSpPr>
      <p:grpSpPr>
        <a:xfrm>
          <a:off x="0" y="0"/>
          <a:ext cx="0" cy="0"/>
          <a:chOff x="0" y="0"/>
          <a:chExt cx="0" cy="0"/>
        </a:xfrm>
      </p:grpSpPr>
    </p:spTree>
    <p:extLst>
      <p:ext uri="{BB962C8B-B14F-4D97-AF65-F5344CB8AC3E}">
        <p14:creationId xmlns:p14="http://schemas.microsoft.com/office/powerpoint/2010/main" val="2018077946"/>
      </p:ext>
    </p:extLst>
  </p:cSld>
  <p:clrMapOvr>
    <a:masterClrMapping/>
  </p:clrMapOvr>
</p:sld>
</file>

<file path=ppt/theme/theme1.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D0E624-5263-4121-BE30-6A511EBF56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D918755-5CCB-41FC-B672-7D0477E5BFBE}">
  <ds:schemaRefs>
    <ds:schemaRef ds:uri="http://purl.org/dc/elements/1.1/"/>
    <ds:schemaRef ds:uri="http://purl.org/dc/dcmitype/"/>
    <ds:schemaRef ds:uri="http://schemas.microsoft.com/office/2006/documentManagement/types"/>
    <ds:schemaRef ds:uri="http://schemas.microsoft.com/office/infopath/2007/PartnerControls"/>
    <ds:schemaRef ds:uri="f08a3a01-a810-4981-84de-513e48da387b"/>
    <ds:schemaRef ds:uri="6f9764a4-8270-4f29-bbff-a467630dd90c"/>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E20CC568-9E52-4CAB-A6F8-928FF0C63F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409</TotalTime>
  <Words>1321</Words>
  <Application>Microsoft Office PowerPoint</Application>
  <PresentationFormat>On-screen Show (4:3)</PresentationFormat>
  <Paragraphs>111</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Century Gothic</vt:lpstr>
      <vt:lpstr>Lucida Grande</vt:lpstr>
      <vt:lpstr>System Font Regular</vt:lpstr>
      <vt:lpstr>Wingdings</vt:lpstr>
      <vt:lpstr>1_NCSCT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382</cp:revision>
  <cp:lastPrinted>2021-04-19T06:44:37Z</cp:lastPrinted>
  <dcterms:created xsi:type="dcterms:W3CDTF">2019-04-01T09:21:54Z</dcterms:created>
  <dcterms:modified xsi:type="dcterms:W3CDTF">2024-03-04T13:30:07Z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